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handoutMasterIdLst>
    <p:handoutMasterId r:id="rId54"/>
  </p:handoutMasterIdLst>
  <p:sldIdLst>
    <p:sldId id="275" r:id="rId2"/>
    <p:sldId id="406" r:id="rId3"/>
    <p:sldId id="287" r:id="rId4"/>
    <p:sldId id="309" r:id="rId5"/>
    <p:sldId id="313" r:id="rId6"/>
    <p:sldId id="315" r:id="rId7"/>
    <p:sldId id="288" r:id="rId8"/>
    <p:sldId id="317" r:id="rId9"/>
    <p:sldId id="314" r:id="rId10"/>
    <p:sldId id="310" r:id="rId11"/>
    <p:sldId id="291" r:id="rId12"/>
    <p:sldId id="311" r:id="rId13"/>
    <p:sldId id="282" r:id="rId14"/>
    <p:sldId id="283" r:id="rId15"/>
    <p:sldId id="401" r:id="rId16"/>
    <p:sldId id="402" r:id="rId17"/>
    <p:sldId id="409" r:id="rId18"/>
    <p:sldId id="324" r:id="rId19"/>
    <p:sldId id="284" r:id="rId20"/>
    <p:sldId id="285" r:id="rId21"/>
    <p:sldId id="286" r:id="rId22"/>
    <p:sldId id="294" r:id="rId23"/>
    <p:sldId id="319" r:id="rId24"/>
    <p:sldId id="321" r:id="rId25"/>
    <p:sldId id="396" r:id="rId26"/>
    <p:sldId id="296" r:id="rId27"/>
    <p:sldId id="302" r:id="rId28"/>
    <p:sldId id="325" r:id="rId29"/>
    <p:sldId id="405" r:id="rId30"/>
    <p:sldId id="328" r:id="rId31"/>
    <p:sldId id="329" r:id="rId32"/>
    <p:sldId id="330" r:id="rId33"/>
    <p:sldId id="326" r:id="rId34"/>
    <p:sldId id="332" r:id="rId35"/>
    <p:sldId id="323" r:id="rId36"/>
    <p:sldId id="407" r:id="rId37"/>
    <p:sldId id="335" r:id="rId38"/>
    <p:sldId id="337" r:id="rId39"/>
    <p:sldId id="342" r:id="rId40"/>
    <p:sldId id="338" r:id="rId41"/>
    <p:sldId id="410" r:id="rId42"/>
    <p:sldId id="411" r:id="rId43"/>
    <p:sldId id="340" r:id="rId44"/>
    <p:sldId id="336" r:id="rId45"/>
    <p:sldId id="408" r:id="rId46"/>
    <p:sldId id="344" r:id="rId47"/>
    <p:sldId id="345" r:id="rId48"/>
    <p:sldId id="346" r:id="rId49"/>
    <p:sldId id="350" r:id="rId50"/>
    <p:sldId id="348" r:id="rId51"/>
    <p:sldId id="41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5433" autoAdjust="0"/>
  </p:normalViewPr>
  <p:slideViewPr>
    <p:cSldViewPr snapToGrid="0">
      <p:cViewPr varScale="1">
        <p:scale>
          <a:sx n="88" d="100"/>
          <a:sy n="88" d="100"/>
        </p:scale>
        <p:origin x="2256" y="184"/>
      </p:cViewPr>
      <p:guideLst/>
    </p:cSldViewPr>
  </p:slideViewPr>
  <p:notesTextViewPr>
    <p:cViewPr>
      <p:scale>
        <a:sx n="1" d="1"/>
        <a:sy n="1" d="1"/>
      </p:scale>
      <p:origin x="0" y="0"/>
    </p:cViewPr>
  </p:notesTextViewPr>
  <p:notesViewPr>
    <p:cSldViewPr snapToGrid="0">
      <p:cViewPr varScale="1">
        <p:scale>
          <a:sx n="51" d="100"/>
          <a:sy n="51" d="100"/>
        </p:scale>
        <p:origin x="288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3082B1-427E-41DB-ABE5-DAB9BFFC394E}" type="datetimeFigureOut">
              <a:rPr lang="en-US" smtClean="0"/>
              <a:t>10/26/20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209448-722B-41B2-BE86-BF6863A17295}" type="slidenum">
              <a:rPr lang="en-US" smtClean="0"/>
              <a:t>‹#›</a:t>
            </a:fld>
            <a:endParaRPr lang="en-US"/>
          </a:p>
        </p:txBody>
      </p:sp>
    </p:spTree>
    <p:extLst>
      <p:ext uri="{BB962C8B-B14F-4D97-AF65-F5344CB8AC3E}">
        <p14:creationId xmlns:p14="http://schemas.microsoft.com/office/powerpoint/2010/main" val="995130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3ABA6-B72D-4ED4-A6E7-13A0DAE65F1A}" type="datetimeFigureOut">
              <a:rPr lang="en-US" smtClean="0"/>
              <a:t>10/26/20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1AF40-8E9D-4388-A598-B39FF32BD9CA}" type="slidenum">
              <a:rPr lang="en-US" smtClean="0"/>
              <a:t>6</a:t>
            </a:fld>
            <a:endParaRPr lang="en-US"/>
          </a:p>
        </p:txBody>
      </p:sp>
    </p:spTree>
    <p:extLst>
      <p:ext uri="{BB962C8B-B14F-4D97-AF65-F5344CB8AC3E}">
        <p14:creationId xmlns:p14="http://schemas.microsoft.com/office/powerpoint/2010/main" val="167236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2" pitchFamily="18" charset="2"/>
              <a:buNone/>
            </a:pPr>
            <a:r>
              <a:rPr lang="en-US" b="1" dirty="0"/>
              <a:t>Level - about 1,800,000 passengers per month</a:t>
            </a:r>
          </a:p>
          <a:p>
            <a:pPr>
              <a:buFont typeface="Wingdings 2" pitchFamily="18" charset="2"/>
              <a:buNone/>
            </a:pPr>
            <a:endParaRPr lang="en-US" b="1" dirty="0"/>
          </a:p>
          <a:p>
            <a:pPr>
              <a:buFont typeface="Wingdings 2" pitchFamily="18" charset="2"/>
              <a:buNone/>
            </a:pPr>
            <a:r>
              <a:rPr lang="en-US" b="1" dirty="0"/>
              <a:t>Appears to have U-shaped trend</a:t>
            </a:r>
          </a:p>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3387314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forecasts</a:t>
            </a:r>
            <a:r>
              <a:rPr lang="en-US" baseline="0" dirty="0"/>
              <a:t> in business:</a:t>
            </a:r>
          </a:p>
          <a:p>
            <a:pPr marL="285750" indent="-285750">
              <a:buFont typeface="Arial" panose="020B0604020202020204" pitchFamily="34" charset="0"/>
              <a:buChar char="•"/>
            </a:pPr>
            <a:r>
              <a:rPr lang="en-US" dirty="0"/>
              <a:t>Supply management</a:t>
            </a:r>
          </a:p>
          <a:p>
            <a:pPr marL="285750" indent="-285750">
              <a:buFont typeface="Arial" panose="020B0604020202020204" pitchFamily="34" charset="0"/>
              <a:buChar char="•"/>
            </a:pPr>
            <a:r>
              <a:rPr lang="en-US" dirty="0"/>
              <a:t>Sales</a:t>
            </a:r>
          </a:p>
          <a:p>
            <a:pPr marL="285750" indent="-285750">
              <a:buFont typeface="Arial" panose="020B0604020202020204" pitchFamily="34" charset="0"/>
              <a:buChar char="•"/>
            </a:pPr>
            <a:r>
              <a:rPr lang="en-US" dirty="0"/>
              <a:t>Product life cycles</a:t>
            </a:r>
          </a:p>
          <a:p>
            <a:pPr marL="285750" indent="-285750">
              <a:buFont typeface="Arial" panose="020B0604020202020204" pitchFamily="34" charset="0"/>
              <a:buChar char="•"/>
            </a:pPr>
            <a:r>
              <a:rPr lang="en-US" dirty="0"/>
              <a:t>Call centers</a:t>
            </a:r>
          </a:p>
          <a:p>
            <a:pPr marL="285750" indent="-285750">
              <a:buFont typeface="Arial" panose="020B0604020202020204" pitchFamily="34" charset="0"/>
              <a:buChar char="•"/>
            </a:pPr>
            <a:r>
              <a:rPr lang="en-US" dirty="0"/>
              <a:t>…</a:t>
            </a:r>
          </a:p>
          <a:p>
            <a:endParaRPr lang="en-US" dirty="0"/>
          </a:p>
        </p:txBody>
      </p:sp>
      <p:sp>
        <p:nvSpPr>
          <p:cNvPr id="4" name="Slide Number Placeholder 3"/>
          <p:cNvSpPr>
            <a:spLocks noGrp="1"/>
          </p:cNvSpPr>
          <p:nvPr>
            <p:ph type="sldNum" sz="quarter" idx="10"/>
          </p:nvPr>
        </p:nvSpPr>
        <p:spPr/>
        <p:txBody>
          <a:bodyPr/>
          <a:lstStyle/>
          <a:p>
            <a:fld id="{D8E1AF40-8E9D-4388-A598-B39FF32BD9CA}" type="slidenum">
              <a:rPr lang="en-US" smtClean="0"/>
              <a:t>22</a:t>
            </a:fld>
            <a:endParaRPr lang="en-US"/>
          </a:p>
        </p:txBody>
      </p:sp>
    </p:spTree>
    <p:extLst>
      <p:ext uri="{BB962C8B-B14F-4D97-AF65-F5344CB8AC3E}">
        <p14:creationId xmlns:p14="http://schemas.microsoft.com/office/powerpoint/2010/main" val="243057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a:t>
            </a:r>
          </a:p>
          <a:p>
            <a:r>
              <a:rPr lang="en-US" dirty="0"/>
              <a:t>Trend?</a:t>
            </a:r>
            <a:r>
              <a:rPr lang="en-US" baseline="0" dirty="0"/>
              <a:t> </a:t>
            </a:r>
          </a:p>
          <a:p>
            <a:r>
              <a:rPr lang="en-US" baseline="0" dirty="0"/>
              <a:t>Pattern?</a:t>
            </a:r>
            <a:endParaRPr lang="en-US" dirty="0"/>
          </a:p>
        </p:txBody>
      </p:sp>
      <p:sp>
        <p:nvSpPr>
          <p:cNvPr id="4" name="Slide Number Placeholder 3"/>
          <p:cNvSpPr>
            <a:spLocks noGrp="1"/>
          </p:cNvSpPr>
          <p:nvPr>
            <p:ph type="sldNum" sz="quarter" idx="10"/>
          </p:nvPr>
        </p:nvSpPr>
        <p:spPr/>
        <p:txBody>
          <a:bodyPr/>
          <a:lstStyle/>
          <a:p>
            <a:fld id="{D8E1AF40-8E9D-4388-A598-B39FF32BD9CA}" type="slidenum">
              <a:rPr lang="en-US" smtClean="0"/>
              <a:t>24</a:t>
            </a:fld>
            <a:endParaRPr lang="en-US"/>
          </a:p>
        </p:txBody>
      </p:sp>
    </p:spTree>
    <p:extLst>
      <p:ext uri="{BB962C8B-B14F-4D97-AF65-F5344CB8AC3E}">
        <p14:creationId xmlns:p14="http://schemas.microsoft.com/office/powerpoint/2010/main" val="222240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1AF40-8E9D-4388-A598-B39FF32BD9CA}" type="slidenum">
              <a:rPr lang="en-US" smtClean="0"/>
              <a:t>26</a:t>
            </a:fld>
            <a:endParaRPr lang="en-US"/>
          </a:p>
        </p:txBody>
      </p:sp>
    </p:spTree>
    <p:extLst>
      <p:ext uri="{BB962C8B-B14F-4D97-AF65-F5344CB8AC3E}">
        <p14:creationId xmlns:p14="http://schemas.microsoft.com/office/powerpoint/2010/main" val="273991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 Every quarter</a:t>
            </a:r>
            <a:r>
              <a:rPr lang="en-US" baseline="0" dirty="0"/>
              <a:t> the business grows by $10M</a:t>
            </a:r>
          </a:p>
          <a:p>
            <a:r>
              <a:rPr lang="en-US" baseline="0" dirty="0"/>
              <a:t>Multiplicative – Every quarter the business grows by 10%</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193511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Amplitude changes</a:t>
            </a:r>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90014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Amplitude changes</a:t>
            </a:r>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28738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Amplitude changes</a:t>
            </a:r>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111493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10/26/20</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10/26/20</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10/26/20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10/26/20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10/26/20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10/26/20</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10/26/20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10/26/20</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10/26/20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10/26/20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10/26/20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tif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oleObject" Target="../embeddings/oleObject1.bin"/><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F278-3A5B-44F8-9DCA-4293CA7C44DD}"/>
              </a:ext>
            </a:extLst>
          </p:cNvPr>
          <p:cNvSpPr>
            <a:spLocks noGrp="1"/>
          </p:cNvSpPr>
          <p:nvPr>
            <p:ph type="title"/>
          </p:nvPr>
        </p:nvSpPr>
        <p:spPr/>
        <p:txBody>
          <a:bodyPr/>
          <a:lstStyle/>
          <a:p>
            <a:r>
              <a:rPr lang="en-US" dirty="0"/>
              <a:t>Forecasting</a:t>
            </a:r>
          </a:p>
        </p:txBody>
      </p:sp>
      <p:sp>
        <p:nvSpPr>
          <p:cNvPr id="3" name="Text Placeholder 2">
            <a:extLst>
              <a:ext uri="{FF2B5EF4-FFF2-40B4-BE49-F238E27FC236}">
                <a16:creationId xmlns:a16="http://schemas.microsoft.com/office/drawing/2014/main" id="{0BA52E92-473C-4CB8-998E-1DCAAAC10785}"/>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C1BFFD1B-D36D-40D0-A49A-3132AB756CCB}"/>
              </a:ext>
            </a:extLst>
          </p:cNvPr>
          <p:cNvSpPr>
            <a:spLocks noGrp="1"/>
          </p:cNvSpPr>
          <p:nvPr>
            <p:ph type="dt" sz="half" idx="10"/>
          </p:nvPr>
        </p:nvSpPr>
        <p:spPr/>
        <p:txBody>
          <a:bodyPr/>
          <a:lstStyle/>
          <a:p>
            <a:fld id="{F3161074-1C18-4AE7-957D-F18524378C85}" type="datetime1">
              <a:rPr lang="en-US" smtClean="0"/>
              <a:t>10/26/20</a:t>
            </a:fld>
            <a:endParaRPr lang="en-US"/>
          </a:p>
        </p:txBody>
      </p:sp>
      <p:sp>
        <p:nvSpPr>
          <p:cNvPr id="5" name="Slide Number Placeholder 4">
            <a:extLst>
              <a:ext uri="{FF2B5EF4-FFF2-40B4-BE49-F238E27FC236}">
                <a16:creationId xmlns:a16="http://schemas.microsoft.com/office/drawing/2014/main" id="{0C8E71AB-0020-4F74-93A4-9D0EA5788AC5}"/>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E05FF79E-1D78-423E-BA08-2C16C5541A5A}"/>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360914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6CF81-18DA-4882-8542-7FA528C6881D}"/>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614E3173-1F1E-4CF3-A763-737C0F4A4EA7}"/>
              </a:ext>
            </a:extLst>
          </p:cNvPr>
          <p:cNvSpPr>
            <a:spLocks noGrp="1"/>
          </p:cNvSpPr>
          <p:nvPr>
            <p:ph type="title"/>
          </p:nvPr>
        </p:nvSpPr>
        <p:spPr/>
        <p:txBody>
          <a:bodyPr/>
          <a:lstStyle/>
          <a:p>
            <a:r>
              <a:rPr lang="en-US" dirty="0"/>
              <a:t>Amtrak Actuals</a:t>
            </a:r>
          </a:p>
        </p:txBody>
      </p:sp>
      <p:sp>
        <p:nvSpPr>
          <p:cNvPr id="4" name="Slide Number Placeholder 3">
            <a:extLst>
              <a:ext uri="{FF2B5EF4-FFF2-40B4-BE49-F238E27FC236}">
                <a16:creationId xmlns:a16="http://schemas.microsoft.com/office/drawing/2014/main" id="{C84D43DA-DA54-4A2F-AFA1-93EE114DE9F2}"/>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EE31643D-3082-4F21-9828-946838B0DBFB}"/>
              </a:ext>
            </a:extLst>
          </p:cNvPr>
          <p:cNvSpPr>
            <a:spLocks noGrp="1"/>
          </p:cNvSpPr>
          <p:nvPr>
            <p:ph type="ftr" sz="quarter" idx="3"/>
          </p:nvPr>
        </p:nvSpPr>
        <p:spPr/>
        <p:txBody>
          <a:bodyPr/>
          <a:lstStyle/>
          <a:p>
            <a:r>
              <a:rPr lang="en-US" dirty="0"/>
              <a:t>Kwartler CSCI 96</a:t>
            </a:r>
          </a:p>
        </p:txBody>
      </p:sp>
      <p:sp>
        <p:nvSpPr>
          <p:cNvPr id="7" name="TextBox 6">
            <a:extLst>
              <a:ext uri="{FF2B5EF4-FFF2-40B4-BE49-F238E27FC236}">
                <a16:creationId xmlns:a16="http://schemas.microsoft.com/office/drawing/2014/main" id="{709878E9-7B9E-4E44-B365-5CC9BC94906B}"/>
              </a:ext>
            </a:extLst>
          </p:cNvPr>
          <p:cNvSpPr txBox="1"/>
          <p:nvPr/>
        </p:nvSpPr>
        <p:spPr>
          <a:xfrm>
            <a:off x="6029782" y="2743200"/>
            <a:ext cx="2232662" cy="1477328"/>
          </a:xfrm>
          <a:prstGeom prst="rect">
            <a:avLst/>
          </a:prstGeom>
          <a:noFill/>
        </p:spPr>
        <p:txBody>
          <a:bodyPr wrap="none" rtlCol="0">
            <a:spAutoFit/>
          </a:bodyPr>
          <a:lstStyle/>
          <a:p>
            <a:r>
              <a:rPr lang="en-US" dirty="0"/>
              <a:t>What do we observe?</a:t>
            </a:r>
          </a:p>
          <a:p>
            <a:r>
              <a:rPr lang="en-US" dirty="0"/>
              <a:t>Level?</a:t>
            </a:r>
          </a:p>
          <a:p>
            <a:r>
              <a:rPr lang="en-US" dirty="0"/>
              <a:t>Trend?</a:t>
            </a:r>
          </a:p>
          <a:p>
            <a:r>
              <a:rPr lang="en-US" dirty="0"/>
              <a:t>Seasonality?</a:t>
            </a:r>
          </a:p>
          <a:p>
            <a:r>
              <a:rPr lang="en-US" dirty="0"/>
              <a:t>Noise?</a:t>
            </a:r>
          </a:p>
        </p:txBody>
      </p:sp>
      <p:pic>
        <p:nvPicPr>
          <p:cNvPr id="6" name="Picture 5">
            <a:extLst>
              <a:ext uri="{FF2B5EF4-FFF2-40B4-BE49-F238E27FC236}">
                <a16:creationId xmlns:a16="http://schemas.microsoft.com/office/drawing/2014/main" id="{4D9F30B6-F781-4F9F-A682-E0BD1E45FE16}"/>
              </a:ext>
            </a:extLst>
          </p:cNvPr>
          <p:cNvPicPr>
            <a:picLocks noChangeAspect="1"/>
          </p:cNvPicPr>
          <p:nvPr/>
        </p:nvPicPr>
        <p:blipFill>
          <a:blip r:embed="rId2"/>
          <a:stretch>
            <a:fillRect/>
          </a:stretch>
        </p:blipFill>
        <p:spPr>
          <a:xfrm>
            <a:off x="762199" y="1439500"/>
            <a:ext cx="4955629" cy="4581619"/>
          </a:xfrm>
          <a:prstGeom prst="rect">
            <a:avLst/>
          </a:prstGeom>
        </p:spPr>
      </p:pic>
    </p:spTree>
    <p:extLst>
      <p:ext uri="{BB962C8B-B14F-4D97-AF65-F5344CB8AC3E}">
        <p14:creationId xmlns:p14="http://schemas.microsoft.com/office/powerpoint/2010/main" val="195254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6CF81-18DA-4882-8542-7FA528C6881D}"/>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614E3173-1F1E-4CF3-A763-737C0F4A4EA7}"/>
              </a:ext>
            </a:extLst>
          </p:cNvPr>
          <p:cNvSpPr>
            <a:spLocks noGrp="1"/>
          </p:cNvSpPr>
          <p:nvPr>
            <p:ph type="title"/>
          </p:nvPr>
        </p:nvSpPr>
        <p:spPr/>
        <p:txBody>
          <a:bodyPr/>
          <a:lstStyle/>
          <a:p>
            <a:r>
              <a:rPr lang="en-US" dirty="0"/>
              <a:t>Amtrak Actuals</a:t>
            </a:r>
          </a:p>
        </p:txBody>
      </p:sp>
      <p:sp>
        <p:nvSpPr>
          <p:cNvPr id="4" name="Slide Number Placeholder 3">
            <a:extLst>
              <a:ext uri="{FF2B5EF4-FFF2-40B4-BE49-F238E27FC236}">
                <a16:creationId xmlns:a16="http://schemas.microsoft.com/office/drawing/2014/main" id="{C84D43DA-DA54-4A2F-AFA1-93EE114DE9F2}"/>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EE31643D-3082-4F21-9828-946838B0DBFB}"/>
              </a:ext>
            </a:extLst>
          </p:cNvPr>
          <p:cNvSpPr>
            <a:spLocks noGrp="1"/>
          </p:cNvSpPr>
          <p:nvPr>
            <p:ph type="ftr" sz="quarter" idx="3"/>
          </p:nvPr>
        </p:nvSpPr>
        <p:spPr/>
        <p:txBody>
          <a:bodyPr/>
          <a:lstStyle/>
          <a:p>
            <a:r>
              <a:rPr lang="en-US" dirty="0"/>
              <a:t>Kwartler CSCI 96</a:t>
            </a:r>
          </a:p>
        </p:txBody>
      </p:sp>
      <p:sp>
        <p:nvSpPr>
          <p:cNvPr id="7" name="TextBox 6">
            <a:extLst>
              <a:ext uri="{FF2B5EF4-FFF2-40B4-BE49-F238E27FC236}">
                <a16:creationId xmlns:a16="http://schemas.microsoft.com/office/drawing/2014/main" id="{709878E9-7B9E-4E44-B365-5CC9BC94906B}"/>
              </a:ext>
            </a:extLst>
          </p:cNvPr>
          <p:cNvSpPr txBox="1"/>
          <p:nvPr/>
        </p:nvSpPr>
        <p:spPr>
          <a:xfrm>
            <a:off x="6029782" y="2743200"/>
            <a:ext cx="2232662" cy="1477328"/>
          </a:xfrm>
          <a:prstGeom prst="rect">
            <a:avLst/>
          </a:prstGeom>
          <a:noFill/>
        </p:spPr>
        <p:txBody>
          <a:bodyPr wrap="none" rtlCol="0">
            <a:spAutoFit/>
          </a:bodyPr>
          <a:lstStyle/>
          <a:p>
            <a:r>
              <a:rPr lang="en-US" dirty="0"/>
              <a:t>What do we observe?</a:t>
            </a:r>
          </a:p>
          <a:p>
            <a:r>
              <a:rPr lang="en-US" b="1" u="sng" dirty="0">
                <a:solidFill>
                  <a:schemeClr val="accent6"/>
                </a:solidFill>
              </a:rPr>
              <a:t>Level</a:t>
            </a:r>
            <a:r>
              <a:rPr lang="en-US" dirty="0"/>
              <a:t>?</a:t>
            </a:r>
          </a:p>
          <a:p>
            <a:r>
              <a:rPr lang="en-US" dirty="0"/>
              <a:t>Trend?</a:t>
            </a:r>
          </a:p>
          <a:p>
            <a:r>
              <a:rPr lang="en-US" dirty="0"/>
              <a:t>Seasonality?</a:t>
            </a:r>
          </a:p>
          <a:p>
            <a:r>
              <a:rPr lang="en-US" dirty="0"/>
              <a:t>Noise?</a:t>
            </a:r>
          </a:p>
        </p:txBody>
      </p:sp>
      <p:pic>
        <p:nvPicPr>
          <p:cNvPr id="8" name="Picture 7">
            <a:extLst>
              <a:ext uri="{FF2B5EF4-FFF2-40B4-BE49-F238E27FC236}">
                <a16:creationId xmlns:a16="http://schemas.microsoft.com/office/drawing/2014/main" id="{99079329-3AED-4937-A9A0-10ED9AC598A6}"/>
              </a:ext>
            </a:extLst>
          </p:cNvPr>
          <p:cNvPicPr>
            <a:picLocks noChangeAspect="1"/>
          </p:cNvPicPr>
          <p:nvPr/>
        </p:nvPicPr>
        <p:blipFill rotWithShape="1">
          <a:blip r:embed="rId2"/>
          <a:srcRect t="9707"/>
          <a:stretch/>
        </p:blipFill>
        <p:spPr>
          <a:xfrm>
            <a:off x="434024" y="1284295"/>
            <a:ext cx="5189851" cy="4744363"/>
          </a:xfrm>
          <a:prstGeom prst="rect">
            <a:avLst/>
          </a:prstGeom>
        </p:spPr>
      </p:pic>
    </p:spTree>
    <p:extLst>
      <p:ext uri="{BB962C8B-B14F-4D97-AF65-F5344CB8AC3E}">
        <p14:creationId xmlns:p14="http://schemas.microsoft.com/office/powerpoint/2010/main" val="316941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6CF81-18DA-4882-8542-7FA528C6881D}"/>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614E3173-1F1E-4CF3-A763-737C0F4A4EA7}"/>
              </a:ext>
            </a:extLst>
          </p:cNvPr>
          <p:cNvSpPr>
            <a:spLocks noGrp="1"/>
          </p:cNvSpPr>
          <p:nvPr>
            <p:ph type="title"/>
          </p:nvPr>
        </p:nvSpPr>
        <p:spPr/>
        <p:txBody>
          <a:bodyPr/>
          <a:lstStyle/>
          <a:p>
            <a:r>
              <a:rPr lang="en-US" dirty="0"/>
              <a:t>Amtrak Actuals</a:t>
            </a:r>
          </a:p>
        </p:txBody>
      </p:sp>
      <p:sp>
        <p:nvSpPr>
          <p:cNvPr id="4" name="Slide Number Placeholder 3">
            <a:extLst>
              <a:ext uri="{FF2B5EF4-FFF2-40B4-BE49-F238E27FC236}">
                <a16:creationId xmlns:a16="http://schemas.microsoft.com/office/drawing/2014/main" id="{C84D43DA-DA54-4A2F-AFA1-93EE114DE9F2}"/>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EE31643D-3082-4F21-9828-946838B0DBFB}"/>
              </a:ext>
            </a:extLst>
          </p:cNvPr>
          <p:cNvSpPr>
            <a:spLocks noGrp="1"/>
          </p:cNvSpPr>
          <p:nvPr>
            <p:ph type="ftr" sz="quarter" idx="3"/>
          </p:nvPr>
        </p:nvSpPr>
        <p:spPr/>
        <p:txBody>
          <a:bodyPr/>
          <a:lstStyle/>
          <a:p>
            <a:r>
              <a:rPr lang="en-US" dirty="0"/>
              <a:t>Kwartler CSCI 96</a:t>
            </a:r>
          </a:p>
        </p:txBody>
      </p:sp>
      <p:sp>
        <p:nvSpPr>
          <p:cNvPr id="7" name="TextBox 6">
            <a:extLst>
              <a:ext uri="{FF2B5EF4-FFF2-40B4-BE49-F238E27FC236}">
                <a16:creationId xmlns:a16="http://schemas.microsoft.com/office/drawing/2014/main" id="{709878E9-7B9E-4E44-B365-5CC9BC94906B}"/>
              </a:ext>
            </a:extLst>
          </p:cNvPr>
          <p:cNvSpPr txBox="1"/>
          <p:nvPr/>
        </p:nvSpPr>
        <p:spPr>
          <a:xfrm>
            <a:off x="6029782" y="2743200"/>
            <a:ext cx="2232662" cy="1477328"/>
          </a:xfrm>
          <a:prstGeom prst="rect">
            <a:avLst/>
          </a:prstGeom>
          <a:noFill/>
        </p:spPr>
        <p:txBody>
          <a:bodyPr wrap="none" rtlCol="0">
            <a:spAutoFit/>
          </a:bodyPr>
          <a:lstStyle/>
          <a:p>
            <a:r>
              <a:rPr lang="en-US" dirty="0"/>
              <a:t>What do we observe?</a:t>
            </a:r>
          </a:p>
          <a:p>
            <a:r>
              <a:rPr lang="en-US" dirty="0"/>
              <a:t>Level?</a:t>
            </a:r>
          </a:p>
          <a:p>
            <a:r>
              <a:rPr lang="en-US" b="1" u="sng" dirty="0">
                <a:solidFill>
                  <a:schemeClr val="accent6"/>
                </a:solidFill>
              </a:rPr>
              <a:t>Trend</a:t>
            </a:r>
            <a:r>
              <a:rPr lang="en-US" dirty="0"/>
              <a:t>?</a:t>
            </a:r>
          </a:p>
          <a:p>
            <a:r>
              <a:rPr lang="en-US" dirty="0"/>
              <a:t>Seasonality?</a:t>
            </a:r>
          </a:p>
          <a:p>
            <a:r>
              <a:rPr lang="en-US" dirty="0"/>
              <a:t>Noise?</a:t>
            </a:r>
          </a:p>
        </p:txBody>
      </p:sp>
      <p:pic>
        <p:nvPicPr>
          <p:cNvPr id="6" name="Picture 5">
            <a:extLst>
              <a:ext uri="{FF2B5EF4-FFF2-40B4-BE49-F238E27FC236}">
                <a16:creationId xmlns:a16="http://schemas.microsoft.com/office/drawing/2014/main" id="{4D9F30B6-F781-4F9F-A682-E0BD1E45FE16}"/>
              </a:ext>
            </a:extLst>
          </p:cNvPr>
          <p:cNvPicPr>
            <a:picLocks noChangeAspect="1"/>
          </p:cNvPicPr>
          <p:nvPr/>
        </p:nvPicPr>
        <p:blipFill>
          <a:blip r:embed="rId2"/>
          <a:stretch>
            <a:fillRect/>
          </a:stretch>
        </p:blipFill>
        <p:spPr>
          <a:xfrm>
            <a:off x="762199" y="1439500"/>
            <a:ext cx="4955629" cy="4581619"/>
          </a:xfrm>
          <a:prstGeom prst="rect">
            <a:avLst/>
          </a:prstGeom>
        </p:spPr>
      </p:pic>
      <p:cxnSp>
        <p:nvCxnSpPr>
          <p:cNvPr id="9" name="Straight Arrow Connector 8">
            <a:extLst>
              <a:ext uri="{FF2B5EF4-FFF2-40B4-BE49-F238E27FC236}">
                <a16:creationId xmlns:a16="http://schemas.microsoft.com/office/drawing/2014/main" id="{AE6B1A81-D206-4C60-A13A-401B148C6F40}"/>
              </a:ext>
            </a:extLst>
          </p:cNvPr>
          <p:cNvCxnSpPr/>
          <p:nvPr/>
        </p:nvCxnSpPr>
        <p:spPr>
          <a:xfrm>
            <a:off x="1430448" y="2924269"/>
            <a:ext cx="1702051" cy="148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24CA85-364D-4FE3-A5DF-7C92F07D1214}"/>
              </a:ext>
            </a:extLst>
          </p:cNvPr>
          <p:cNvCxnSpPr/>
          <p:nvPr/>
        </p:nvCxnSpPr>
        <p:spPr>
          <a:xfrm flipV="1">
            <a:off x="3268301" y="2534970"/>
            <a:ext cx="2190939" cy="175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03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r>
              <a:rPr lang="en-US" dirty="0"/>
              <a:t>Zoom to 3 years (1997-1999)</a:t>
            </a:r>
          </a:p>
        </p:txBody>
      </p:sp>
      <p:sp>
        <p:nvSpPr>
          <p:cNvPr id="12291" name="Content Placeholder 3"/>
          <p:cNvSpPr>
            <a:spLocks noGrp="1"/>
          </p:cNvSpPr>
          <p:nvPr>
            <p:ph sz="quarter" idx="1"/>
          </p:nvPr>
        </p:nvSpPr>
        <p:spPr>
          <a:xfrm>
            <a:off x="914400" y="1981200"/>
            <a:ext cx="7772400" cy="4038600"/>
          </a:xfrm>
        </p:spPr>
        <p:txBody>
          <a:bodyPr/>
          <a:lstStyle/>
          <a:p>
            <a:pPr>
              <a:buFont typeface="Wingdings 2" pitchFamily="18" charset="2"/>
              <a:buNone/>
            </a:pPr>
            <a:r>
              <a:rPr lang="en-US" b="1" dirty="0"/>
              <a:t>Seasonality* appears:</a:t>
            </a:r>
          </a:p>
          <a:p>
            <a:pPr lvl="1">
              <a:buFont typeface="Wingdings 2" pitchFamily="18" charset="2"/>
              <a:buNone/>
            </a:pPr>
            <a:r>
              <a:rPr lang="en-US" dirty="0"/>
              <a:t>Each year traffic peaks in summer</a:t>
            </a:r>
          </a:p>
          <a:p>
            <a:pPr lvl="1">
              <a:buFont typeface="Wingdings 2" pitchFamily="18" charset="2"/>
              <a:buNone/>
            </a:pPr>
            <a:endParaRPr lang="en-US" dirty="0"/>
          </a:p>
          <a:p>
            <a:pPr>
              <a:buFont typeface="Wingdings 2" pitchFamily="18" charset="2"/>
              <a:buNone/>
            </a:pPr>
            <a:r>
              <a:rPr lang="en-US" b="1" dirty="0"/>
              <a:t>Noise:</a:t>
            </a:r>
          </a:p>
          <a:p>
            <a:pPr lvl="1">
              <a:buFont typeface="Wingdings 2" pitchFamily="18" charset="2"/>
              <a:buNone/>
            </a:pPr>
            <a:r>
              <a:rPr lang="en-US" dirty="0"/>
              <a:t>Departure from the general level that is neither trend nor seasonality</a:t>
            </a:r>
          </a:p>
          <a:p>
            <a:pPr lvl="1">
              <a:buFont typeface="Wingdings 2" pitchFamily="18" charset="2"/>
              <a:buNone/>
            </a:pPr>
            <a:r>
              <a:rPr lang="en-US" dirty="0"/>
              <a:t>Put another way, if you add the seasonal, trend and level values, the difference is the “noise” </a:t>
            </a:r>
          </a:p>
          <a:p>
            <a:pPr>
              <a:buFont typeface="Wingdings 2" pitchFamily="18" charset="2"/>
              <a:buNone/>
            </a:pPr>
            <a:endParaRPr lang="en-US" dirty="0"/>
          </a:p>
          <a:p>
            <a:pPr>
              <a:buFont typeface="Wingdings 2" pitchFamily="18" charset="2"/>
              <a:buNone/>
            </a:pPr>
            <a:r>
              <a:rPr lang="en-US" dirty="0"/>
              <a:t>* </a:t>
            </a:r>
            <a:r>
              <a:rPr lang="en-US" sz="2000" dirty="0"/>
              <a:t>Don’t confuse the time series term </a:t>
            </a:r>
            <a:r>
              <a:rPr lang="en-US" dirty="0"/>
              <a:t>“</a:t>
            </a:r>
            <a:r>
              <a:rPr lang="en-US" sz="2000" dirty="0"/>
              <a:t>season,” which is the period over which a cyclical pattern repeats (e.g. a year), with the standard English seasons of the year (fall, winter, etc.)</a:t>
            </a:r>
          </a:p>
        </p:txBody>
      </p:sp>
      <p:sp>
        <p:nvSpPr>
          <p:cNvPr id="4"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a:xfrm>
            <a:off x="6457950" y="6356351"/>
            <a:ext cx="857250" cy="365125"/>
          </a:xfrm>
        </p:spPr>
        <p:txBody>
          <a:bodyPr/>
          <a:lstStyle/>
          <a:p>
            <a:r>
              <a:rPr lang="en-US" dirty="0"/>
              <a:t>13</a:t>
            </a:r>
          </a:p>
        </p:txBody>
      </p:sp>
      <p:sp>
        <p:nvSpPr>
          <p:cNvPr id="6"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00710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1695579" y="1125181"/>
            <a:ext cx="5773575" cy="4365665"/>
            <a:chOff x="152524" y="1439500"/>
            <a:chExt cx="5334051" cy="4033319"/>
          </a:xfrm>
        </p:grpSpPr>
        <p:pic>
          <p:nvPicPr>
            <p:cNvPr id="2" name="Picture 1">
              <a:extLst>
                <a:ext uri="{FF2B5EF4-FFF2-40B4-BE49-F238E27FC236}">
                  <a16:creationId xmlns:a16="http://schemas.microsoft.com/office/drawing/2014/main" id="{0A72F1A8-6303-4C5B-829A-D5D8B8D0A219}"/>
                </a:ext>
              </a:extLst>
            </p:cNvPr>
            <p:cNvPicPr>
              <a:picLocks noChangeAspect="1"/>
            </p:cNvPicPr>
            <p:nvPr/>
          </p:nvPicPr>
          <p:blipFill>
            <a:blip r:embed="rId2"/>
            <a:stretch>
              <a:fillRect/>
            </a:stretch>
          </p:blipFill>
          <p:spPr>
            <a:xfrm>
              <a:off x="152524" y="1439500"/>
              <a:ext cx="5334051" cy="4033319"/>
            </a:xfrm>
            <a:prstGeom prst="rect">
              <a:avLst/>
            </a:prstGeom>
            <a:ln>
              <a:solidFill>
                <a:schemeClr val="accent6"/>
              </a:solidFill>
            </a:ln>
          </p:spPr>
        </p:pic>
        <p:sp>
          <p:nvSpPr>
            <p:cNvPr id="3" name="Oval 2">
              <a:extLst>
                <a:ext uri="{FF2B5EF4-FFF2-40B4-BE49-F238E27FC236}">
                  <a16:creationId xmlns:a16="http://schemas.microsoft.com/office/drawing/2014/main" id="{4D11CEEC-FA26-4A6F-8495-0972C5118DCA}"/>
                </a:ext>
              </a:extLst>
            </p:cNvPr>
            <p:cNvSpPr/>
            <p:nvPr/>
          </p:nvSpPr>
          <p:spPr>
            <a:xfrm>
              <a:off x="453793" y="4291343"/>
              <a:ext cx="470780" cy="50699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CB0B4D-22F3-4F5C-8250-3471DC522CAA}"/>
                </a:ext>
              </a:extLst>
            </p:cNvPr>
            <p:cNvSpPr/>
            <p:nvPr/>
          </p:nvSpPr>
          <p:spPr>
            <a:xfrm>
              <a:off x="2656587" y="4291343"/>
              <a:ext cx="470780" cy="50699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5E2F94F-6FB8-42DE-B256-73C9C45C50FA}"/>
                </a:ext>
              </a:extLst>
            </p:cNvPr>
            <p:cNvSpPr/>
            <p:nvPr/>
          </p:nvSpPr>
          <p:spPr>
            <a:xfrm>
              <a:off x="4924696" y="3882429"/>
              <a:ext cx="470780" cy="50699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91B942D-3A76-4E99-B8FE-8017F665948F}"/>
              </a:ext>
            </a:extLst>
          </p:cNvPr>
          <p:cNvSpPr txBox="1"/>
          <p:nvPr/>
        </p:nvSpPr>
        <p:spPr>
          <a:xfrm>
            <a:off x="3043238" y="5689395"/>
            <a:ext cx="3057525" cy="369332"/>
          </a:xfrm>
          <a:prstGeom prst="rect">
            <a:avLst/>
          </a:prstGeom>
          <a:noFill/>
        </p:spPr>
        <p:txBody>
          <a:bodyPr wrap="square" rtlCol="0">
            <a:spAutoFit/>
          </a:bodyPr>
          <a:lstStyle/>
          <a:p>
            <a:pPr marL="114300" indent="-114300">
              <a:buFont typeface="Arial" panose="020B0604020202020204" pitchFamily="34" charset="0"/>
              <a:buChar char="•"/>
            </a:pPr>
            <a:r>
              <a:rPr lang="en-US" dirty="0"/>
              <a:t>Decline in Jan/Feb</a:t>
            </a:r>
          </a:p>
        </p:txBody>
      </p:sp>
      <p:sp>
        <p:nvSpPr>
          <p:cNvPr id="13" name="Title 2"/>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Zoom to 3 years (1997-1999)</a:t>
            </a:r>
          </a:p>
        </p:txBody>
      </p:sp>
      <p:cxnSp>
        <p:nvCxnSpPr>
          <p:cNvPr id="15" name="Straight Connector 14"/>
          <p:cNvCxnSpPr/>
          <p:nvPr/>
        </p:nvCxnSpPr>
        <p:spPr>
          <a:xfrm>
            <a:off x="371475" y="5614988"/>
            <a:ext cx="820102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486025" y="4857750"/>
            <a:ext cx="657225" cy="10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429125" y="4814888"/>
            <a:ext cx="0" cy="871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000625" y="4386263"/>
            <a:ext cx="1900238" cy="1514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8" name="Slide Number Placeholder 4"/>
          <p:cNvSpPr>
            <a:spLocks noGrp="1"/>
          </p:cNvSpPr>
          <p:nvPr>
            <p:ph type="sldNum" sz="quarter" idx="12"/>
          </p:nvPr>
        </p:nvSpPr>
        <p:spPr>
          <a:xfrm>
            <a:off x="6457950" y="6356351"/>
            <a:ext cx="857250" cy="365125"/>
          </a:xfrm>
        </p:spPr>
        <p:txBody>
          <a:bodyPr/>
          <a:lstStyle/>
          <a:p>
            <a:r>
              <a:rPr lang="en-US" dirty="0"/>
              <a:t>14</a:t>
            </a:r>
          </a:p>
        </p:txBody>
      </p:sp>
      <p:sp>
        <p:nvSpPr>
          <p:cNvPr id="19"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13657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1695579" y="1125181"/>
            <a:ext cx="5773575" cy="4365665"/>
            <a:chOff x="152524" y="1439500"/>
            <a:chExt cx="5334051" cy="4033319"/>
          </a:xfrm>
        </p:grpSpPr>
        <p:pic>
          <p:nvPicPr>
            <p:cNvPr id="2" name="Picture 1">
              <a:extLst>
                <a:ext uri="{FF2B5EF4-FFF2-40B4-BE49-F238E27FC236}">
                  <a16:creationId xmlns:a16="http://schemas.microsoft.com/office/drawing/2014/main" id="{0A72F1A8-6303-4C5B-829A-D5D8B8D0A219}"/>
                </a:ext>
              </a:extLst>
            </p:cNvPr>
            <p:cNvPicPr>
              <a:picLocks noChangeAspect="1"/>
            </p:cNvPicPr>
            <p:nvPr/>
          </p:nvPicPr>
          <p:blipFill>
            <a:blip r:embed="rId2"/>
            <a:stretch>
              <a:fillRect/>
            </a:stretch>
          </p:blipFill>
          <p:spPr>
            <a:xfrm>
              <a:off x="152524" y="1439500"/>
              <a:ext cx="5334051" cy="4033319"/>
            </a:xfrm>
            <a:prstGeom prst="rect">
              <a:avLst/>
            </a:prstGeom>
            <a:ln>
              <a:solidFill>
                <a:schemeClr val="accent6"/>
              </a:solidFill>
            </a:ln>
          </p:spPr>
        </p:pic>
        <p:sp>
          <p:nvSpPr>
            <p:cNvPr id="4" name="Rectangle 3">
              <a:extLst>
                <a:ext uri="{FF2B5EF4-FFF2-40B4-BE49-F238E27FC236}">
                  <a16:creationId xmlns:a16="http://schemas.microsoft.com/office/drawing/2014/main" id="{452D27B2-1D9E-441F-BDC5-3DD825C7C45E}"/>
                </a:ext>
              </a:extLst>
            </p:cNvPr>
            <p:cNvSpPr/>
            <p:nvPr/>
          </p:nvSpPr>
          <p:spPr>
            <a:xfrm>
              <a:off x="843197" y="2881544"/>
              <a:ext cx="224397" cy="45013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286D24-7939-45C7-A62F-4615E026705B}"/>
                </a:ext>
              </a:extLst>
            </p:cNvPr>
            <p:cNvSpPr/>
            <p:nvPr/>
          </p:nvSpPr>
          <p:spPr>
            <a:xfrm>
              <a:off x="3031014" y="2529548"/>
              <a:ext cx="306951" cy="335873"/>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91B942D-3A76-4E99-B8FE-8017F665948F}"/>
              </a:ext>
            </a:extLst>
          </p:cNvPr>
          <p:cNvSpPr txBox="1"/>
          <p:nvPr/>
        </p:nvSpPr>
        <p:spPr>
          <a:xfrm>
            <a:off x="3043238" y="5689395"/>
            <a:ext cx="3057525" cy="369332"/>
          </a:xfrm>
          <a:prstGeom prst="rect">
            <a:avLst/>
          </a:prstGeom>
          <a:noFill/>
        </p:spPr>
        <p:txBody>
          <a:bodyPr wrap="square" rtlCol="0">
            <a:spAutoFit/>
          </a:bodyPr>
          <a:lstStyle/>
          <a:p>
            <a:pPr marL="114300" indent="-114300">
              <a:buFont typeface="Arial" panose="020B0604020202020204" pitchFamily="34" charset="0"/>
              <a:buChar char="•"/>
            </a:pPr>
            <a:r>
              <a:rPr lang="en-US" dirty="0"/>
              <a:t>Increase in Mar</a:t>
            </a:r>
          </a:p>
        </p:txBody>
      </p:sp>
      <p:sp>
        <p:nvSpPr>
          <p:cNvPr id="13" name="Title 2"/>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Zoom to 3 years (1997-1999)</a:t>
            </a:r>
          </a:p>
        </p:txBody>
      </p:sp>
      <p:cxnSp>
        <p:nvCxnSpPr>
          <p:cNvPr id="15" name="Straight Connector 14"/>
          <p:cNvCxnSpPr/>
          <p:nvPr/>
        </p:nvCxnSpPr>
        <p:spPr>
          <a:xfrm>
            <a:off x="371475" y="5614988"/>
            <a:ext cx="820102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571750" y="2943225"/>
            <a:ext cx="585789" cy="291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714875" y="2619375"/>
            <a:ext cx="295275" cy="3267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4" name="Slide Number Placeholder 4"/>
          <p:cNvSpPr>
            <a:spLocks noGrp="1"/>
          </p:cNvSpPr>
          <p:nvPr>
            <p:ph type="sldNum" sz="quarter" idx="12"/>
          </p:nvPr>
        </p:nvSpPr>
        <p:spPr>
          <a:xfrm>
            <a:off x="6457950" y="6356351"/>
            <a:ext cx="857250" cy="365125"/>
          </a:xfrm>
        </p:spPr>
        <p:txBody>
          <a:bodyPr/>
          <a:lstStyle/>
          <a:p>
            <a:r>
              <a:rPr lang="en-US" dirty="0"/>
              <a:t>15</a:t>
            </a:r>
          </a:p>
        </p:txBody>
      </p:sp>
      <p:sp>
        <p:nvSpPr>
          <p:cNvPr id="16"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01481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1695579" y="1125181"/>
            <a:ext cx="5773575" cy="4365665"/>
            <a:chOff x="152524" y="1439500"/>
            <a:chExt cx="5334051" cy="4033319"/>
          </a:xfrm>
        </p:grpSpPr>
        <p:pic>
          <p:nvPicPr>
            <p:cNvPr id="2" name="Picture 1">
              <a:extLst>
                <a:ext uri="{FF2B5EF4-FFF2-40B4-BE49-F238E27FC236}">
                  <a16:creationId xmlns:a16="http://schemas.microsoft.com/office/drawing/2014/main" id="{0A72F1A8-6303-4C5B-829A-D5D8B8D0A219}"/>
                </a:ext>
              </a:extLst>
            </p:cNvPr>
            <p:cNvPicPr>
              <a:picLocks noChangeAspect="1"/>
            </p:cNvPicPr>
            <p:nvPr/>
          </p:nvPicPr>
          <p:blipFill>
            <a:blip r:embed="rId2"/>
            <a:stretch>
              <a:fillRect/>
            </a:stretch>
          </p:blipFill>
          <p:spPr>
            <a:xfrm>
              <a:off x="152524" y="1439500"/>
              <a:ext cx="5334051" cy="4033319"/>
            </a:xfrm>
            <a:prstGeom prst="rect">
              <a:avLst/>
            </a:prstGeom>
            <a:ln>
              <a:solidFill>
                <a:schemeClr val="accent6"/>
              </a:solidFill>
            </a:ln>
          </p:spPr>
        </p:pic>
        <p:sp>
          <p:nvSpPr>
            <p:cNvPr id="4" name="Rectangle 3">
              <a:extLst>
                <a:ext uri="{FF2B5EF4-FFF2-40B4-BE49-F238E27FC236}">
                  <a16:creationId xmlns:a16="http://schemas.microsoft.com/office/drawing/2014/main" id="{452D27B2-1D9E-441F-BDC5-3DD825C7C45E}"/>
                </a:ext>
              </a:extLst>
            </p:cNvPr>
            <p:cNvSpPr/>
            <p:nvPr/>
          </p:nvSpPr>
          <p:spPr>
            <a:xfrm>
              <a:off x="723888" y="2525917"/>
              <a:ext cx="1332368" cy="80575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286D24-7939-45C7-A62F-4615E026705B}"/>
                </a:ext>
              </a:extLst>
            </p:cNvPr>
            <p:cNvSpPr/>
            <p:nvPr/>
          </p:nvSpPr>
          <p:spPr>
            <a:xfrm>
              <a:off x="3031013" y="1765426"/>
              <a:ext cx="1252396" cy="109999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91B942D-3A76-4E99-B8FE-8017F665948F}"/>
              </a:ext>
            </a:extLst>
          </p:cNvPr>
          <p:cNvSpPr txBox="1"/>
          <p:nvPr/>
        </p:nvSpPr>
        <p:spPr>
          <a:xfrm>
            <a:off x="3043238" y="5689395"/>
            <a:ext cx="3057525" cy="369332"/>
          </a:xfrm>
          <a:prstGeom prst="rect">
            <a:avLst/>
          </a:prstGeom>
          <a:noFill/>
        </p:spPr>
        <p:txBody>
          <a:bodyPr wrap="square" rtlCol="0">
            <a:spAutoFit/>
          </a:bodyPr>
          <a:lstStyle/>
          <a:p>
            <a:pPr marL="114300" indent="-114300">
              <a:buFont typeface="Arial" panose="020B0604020202020204" pitchFamily="34" charset="0"/>
              <a:buChar char="•"/>
            </a:pPr>
            <a:r>
              <a:rPr lang="en-US" dirty="0"/>
              <a:t>Sustained increase until Aug</a:t>
            </a:r>
          </a:p>
        </p:txBody>
      </p:sp>
      <p:sp>
        <p:nvSpPr>
          <p:cNvPr id="13" name="Title 2"/>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Zoom to 3 years (1997-1999)</a:t>
            </a:r>
          </a:p>
        </p:txBody>
      </p:sp>
      <p:cxnSp>
        <p:nvCxnSpPr>
          <p:cNvPr id="15" name="Straight Connector 14"/>
          <p:cNvCxnSpPr/>
          <p:nvPr/>
        </p:nvCxnSpPr>
        <p:spPr>
          <a:xfrm>
            <a:off x="371475" y="5614988"/>
            <a:ext cx="820102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043239" y="3257550"/>
            <a:ext cx="145129" cy="258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872789" y="2700338"/>
            <a:ext cx="685049" cy="3026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4" name="Slide Number Placeholder 4"/>
          <p:cNvSpPr>
            <a:spLocks noGrp="1"/>
          </p:cNvSpPr>
          <p:nvPr>
            <p:ph type="sldNum" sz="quarter" idx="12"/>
          </p:nvPr>
        </p:nvSpPr>
        <p:spPr>
          <a:xfrm>
            <a:off x="6457950" y="6356351"/>
            <a:ext cx="857250" cy="365125"/>
          </a:xfrm>
        </p:spPr>
        <p:txBody>
          <a:bodyPr/>
          <a:lstStyle/>
          <a:p>
            <a:r>
              <a:rPr lang="en-US" dirty="0"/>
              <a:t>16</a:t>
            </a:r>
          </a:p>
        </p:txBody>
      </p:sp>
      <p:sp>
        <p:nvSpPr>
          <p:cNvPr id="16"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4832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1695579" y="1125181"/>
            <a:ext cx="5773575" cy="4365665"/>
            <a:chOff x="152524" y="1439500"/>
            <a:chExt cx="5334051" cy="4033319"/>
          </a:xfrm>
        </p:grpSpPr>
        <p:pic>
          <p:nvPicPr>
            <p:cNvPr id="2" name="Picture 1">
              <a:extLst>
                <a:ext uri="{FF2B5EF4-FFF2-40B4-BE49-F238E27FC236}">
                  <a16:creationId xmlns:a16="http://schemas.microsoft.com/office/drawing/2014/main" id="{0A72F1A8-6303-4C5B-829A-D5D8B8D0A219}"/>
                </a:ext>
              </a:extLst>
            </p:cNvPr>
            <p:cNvPicPr>
              <a:picLocks noChangeAspect="1"/>
            </p:cNvPicPr>
            <p:nvPr/>
          </p:nvPicPr>
          <p:blipFill>
            <a:blip r:embed="rId2"/>
            <a:stretch>
              <a:fillRect/>
            </a:stretch>
          </p:blipFill>
          <p:spPr>
            <a:xfrm>
              <a:off x="152524" y="1439500"/>
              <a:ext cx="5334051" cy="4033319"/>
            </a:xfrm>
            <a:prstGeom prst="rect">
              <a:avLst/>
            </a:prstGeom>
            <a:ln>
              <a:solidFill>
                <a:schemeClr val="accent6"/>
              </a:solidFill>
            </a:ln>
          </p:spPr>
        </p:pic>
        <p:sp>
          <p:nvSpPr>
            <p:cNvPr id="4" name="Rectangle 3">
              <a:extLst>
                <a:ext uri="{FF2B5EF4-FFF2-40B4-BE49-F238E27FC236}">
                  <a16:creationId xmlns:a16="http://schemas.microsoft.com/office/drawing/2014/main" id="{452D27B2-1D9E-441F-BDC5-3DD825C7C45E}"/>
                </a:ext>
              </a:extLst>
            </p:cNvPr>
            <p:cNvSpPr/>
            <p:nvPr/>
          </p:nvSpPr>
          <p:spPr>
            <a:xfrm>
              <a:off x="1819984" y="2525917"/>
              <a:ext cx="501594" cy="2348802"/>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286D24-7939-45C7-A62F-4615E026705B}"/>
                </a:ext>
              </a:extLst>
            </p:cNvPr>
            <p:cNvSpPr/>
            <p:nvPr/>
          </p:nvSpPr>
          <p:spPr>
            <a:xfrm>
              <a:off x="4007801" y="1818224"/>
              <a:ext cx="412551" cy="185530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91B942D-3A76-4E99-B8FE-8017F665948F}"/>
              </a:ext>
            </a:extLst>
          </p:cNvPr>
          <p:cNvSpPr txBox="1"/>
          <p:nvPr/>
        </p:nvSpPr>
        <p:spPr>
          <a:xfrm>
            <a:off x="3043238" y="5689395"/>
            <a:ext cx="3057525" cy="369332"/>
          </a:xfrm>
          <a:prstGeom prst="rect">
            <a:avLst/>
          </a:prstGeom>
          <a:noFill/>
        </p:spPr>
        <p:txBody>
          <a:bodyPr wrap="square" rtlCol="0">
            <a:spAutoFit/>
          </a:bodyPr>
          <a:lstStyle/>
          <a:p>
            <a:pPr marL="114300" indent="-114300">
              <a:buFont typeface="Arial" panose="020B0604020202020204" pitchFamily="34" charset="0"/>
              <a:buChar char="•"/>
            </a:pPr>
            <a:r>
              <a:rPr lang="en-US" dirty="0"/>
              <a:t>Drops after August</a:t>
            </a:r>
          </a:p>
        </p:txBody>
      </p:sp>
      <p:sp>
        <p:nvSpPr>
          <p:cNvPr id="13" name="Title 2"/>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Zoom to 3 years (1997-1999)</a:t>
            </a:r>
          </a:p>
        </p:txBody>
      </p:sp>
      <p:cxnSp>
        <p:nvCxnSpPr>
          <p:cNvPr id="15" name="Straight Connector 14"/>
          <p:cNvCxnSpPr/>
          <p:nvPr/>
        </p:nvCxnSpPr>
        <p:spPr>
          <a:xfrm>
            <a:off x="371475" y="5614988"/>
            <a:ext cx="820102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endCxn id="4" idx="2"/>
          </p:cNvCxnSpPr>
          <p:nvPr/>
        </p:nvCxnSpPr>
        <p:spPr>
          <a:xfrm flipV="1">
            <a:off x="3188369" y="4843463"/>
            <a:ext cx="583531" cy="1003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2"/>
          </p:cNvCxnSpPr>
          <p:nvPr/>
        </p:nvCxnSpPr>
        <p:spPr>
          <a:xfrm flipV="1">
            <a:off x="4872789" y="3543299"/>
            <a:ext cx="1219014" cy="2183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4" name="Slide Number Placeholder 4"/>
          <p:cNvSpPr>
            <a:spLocks noGrp="1"/>
          </p:cNvSpPr>
          <p:nvPr>
            <p:ph type="sldNum" sz="quarter" idx="12"/>
          </p:nvPr>
        </p:nvSpPr>
        <p:spPr>
          <a:xfrm>
            <a:off x="6457950" y="6356351"/>
            <a:ext cx="857250" cy="365125"/>
          </a:xfrm>
        </p:spPr>
        <p:txBody>
          <a:bodyPr/>
          <a:lstStyle/>
          <a:p>
            <a:r>
              <a:rPr lang="en-US" dirty="0"/>
              <a:t>16</a:t>
            </a:r>
          </a:p>
        </p:txBody>
      </p:sp>
      <p:sp>
        <p:nvSpPr>
          <p:cNvPr id="16"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55769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10/26/20</a:t>
            </a:fld>
            <a:endParaRPr lang="en-US"/>
          </a:p>
        </p:txBody>
      </p:sp>
      <p:sp>
        <p:nvSpPr>
          <p:cNvPr id="3" name="Title 2"/>
          <p:cNvSpPr>
            <a:spLocks noGrp="1"/>
          </p:cNvSpPr>
          <p:nvPr>
            <p:ph type="title"/>
          </p:nvPr>
        </p:nvSpPr>
        <p:spPr/>
        <p:txBody>
          <a:bodyPr/>
          <a:lstStyle/>
          <a:p>
            <a:r>
              <a:rPr lang="en-US" dirty="0"/>
              <a:t>Open </a:t>
            </a:r>
            <a:r>
              <a:rPr lang="en-US" dirty="0" err="1"/>
              <a:t>B_amtrak.R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6" name="TextBox 5"/>
          <p:cNvSpPr txBox="1"/>
          <p:nvPr/>
        </p:nvSpPr>
        <p:spPr>
          <a:xfrm>
            <a:off x="938463" y="2189747"/>
            <a:ext cx="2042739" cy="923330"/>
          </a:xfrm>
          <a:prstGeom prst="rect">
            <a:avLst/>
          </a:prstGeom>
          <a:noFill/>
        </p:spPr>
        <p:txBody>
          <a:bodyPr wrap="none" rtlCol="0">
            <a:spAutoFit/>
          </a:bodyPr>
          <a:lstStyle/>
          <a:p>
            <a:r>
              <a:rPr lang="en-US" dirty="0"/>
              <a:t>Time Series Basics </a:t>
            </a:r>
          </a:p>
          <a:p>
            <a:r>
              <a:rPr lang="en-US" dirty="0"/>
              <a:t>Dynamic Plotting</a:t>
            </a:r>
          </a:p>
          <a:p>
            <a:r>
              <a:rPr lang="en-US" dirty="0" err="1"/>
              <a:t>Lubridate</a:t>
            </a:r>
            <a:r>
              <a:rPr lang="en-US" dirty="0"/>
              <a:t> Functions</a:t>
            </a:r>
          </a:p>
        </p:txBody>
      </p:sp>
      <p:sp>
        <p:nvSpPr>
          <p:cNvPr id="7" name="TextBox 6"/>
          <p:cNvSpPr txBox="1"/>
          <p:nvPr/>
        </p:nvSpPr>
        <p:spPr>
          <a:xfrm>
            <a:off x="938463" y="1600200"/>
            <a:ext cx="1488677" cy="369332"/>
          </a:xfrm>
          <a:prstGeom prst="rect">
            <a:avLst/>
          </a:prstGeom>
          <a:solidFill>
            <a:schemeClr val="accent1"/>
          </a:solidFill>
        </p:spPr>
        <p:txBody>
          <a:bodyPr wrap="none" rtlCol="0">
            <a:spAutoFit/>
          </a:bodyPr>
          <a:lstStyle/>
          <a:p>
            <a:r>
              <a:rPr lang="en-US" dirty="0">
                <a:solidFill>
                  <a:schemeClr val="bg1"/>
                </a:solidFill>
              </a:rPr>
              <a:t>Let’s Practice!</a:t>
            </a:r>
          </a:p>
        </p:txBody>
      </p:sp>
    </p:spTree>
    <p:extLst>
      <p:ext uri="{BB962C8B-B14F-4D97-AF65-F5344CB8AC3E}">
        <p14:creationId xmlns:p14="http://schemas.microsoft.com/office/powerpoint/2010/main" val="602419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Machine Learning Partitioning	</a:t>
            </a:r>
          </a:p>
        </p:txBody>
      </p:sp>
      <p:sp>
        <p:nvSpPr>
          <p:cNvPr id="14339" name="Content Placeholder 2"/>
          <p:cNvSpPr>
            <a:spLocks noGrp="1"/>
          </p:cNvSpPr>
          <p:nvPr>
            <p:ph sz="quarter" idx="1"/>
          </p:nvPr>
        </p:nvSpPr>
        <p:spPr>
          <a:xfrm>
            <a:off x="685800" y="1114420"/>
            <a:ext cx="7772400" cy="685805"/>
          </a:xfrm>
        </p:spPr>
        <p:txBody>
          <a:bodyPr>
            <a:normAutofit fontScale="92500" lnSpcReduction="10000"/>
          </a:bodyPr>
          <a:lstStyle/>
          <a:p>
            <a:pPr>
              <a:buFont typeface="Wingdings 2" pitchFamily="18" charset="2"/>
              <a:buNone/>
            </a:pPr>
            <a:r>
              <a:rPr lang="en-US" dirty="0"/>
              <a:t>Divide data into training portion and validation portion</a:t>
            </a:r>
          </a:p>
          <a:p>
            <a:pPr>
              <a:buFont typeface="Wingdings 2" pitchFamily="18" charset="2"/>
              <a:buNone/>
            </a:pPr>
            <a:r>
              <a:rPr lang="en-US" dirty="0"/>
              <a:t>Test model on the validation portion</a:t>
            </a:r>
          </a:p>
          <a:p>
            <a:pPr>
              <a:buFont typeface="Wingdings 2" pitchFamily="18" charset="2"/>
              <a:buNone/>
            </a:pPr>
            <a:endParaRPr lang="en-US" dirty="0"/>
          </a:p>
          <a:p>
            <a:pPr>
              <a:buFont typeface="Wingdings 2" pitchFamily="18" charset="2"/>
              <a:buNone/>
            </a:pPr>
            <a:endParaRPr lang="en-US" b="1" dirty="0"/>
          </a:p>
          <a:p>
            <a:pPr>
              <a:buFont typeface="Wingdings 2" pitchFamily="18" charset="2"/>
              <a:buNone/>
            </a:pPr>
            <a:endParaRPr lang="en-US" dirty="0"/>
          </a:p>
        </p:txBody>
      </p:sp>
      <p:grpSp>
        <p:nvGrpSpPr>
          <p:cNvPr id="2" name="Group 1"/>
          <p:cNvGrpSpPr/>
          <p:nvPr/>
        </p:nvGrpSpPr>
        <p:grpSpPr>
          <a:xfrm>
            <a:off x="2288381" y="1838325"/>
            <a:ext cx="4567238" cy="4491048"/>
            <a:chOff x="2293158" y="1838325"/>
            <a:chExt cx="4567238" cy="4491048"/>
          </a:xfrm>
        </p:grpSpPr>
        <p:sp>
          <p:nvSpPr>
            <p:cNvPr id="4" name="Flowchart: Magnetic Disk 3"/>
            <p:cNvSpPr/>
            <p:nvPr/>
          </p:nvSpPr>
          <p:spPr>
            <a:xfrm>
              <a:off x="2293158" y="571977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Magnetic Disk 4"/>
            <p:cNvSpPr/>
            <p:nvPr/>
          </p:nvSpPr>
          <p:spPr>
            <a:xfrm>
              <a:off x="2293158" y="529538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Magnetic Disk 5"/>
            <p:cNvSpPr/>
            <p:nvPr/>
          </p:nvSpPr>
          <p:spPr>
            <a:xfrm>
              <a:off x="2293158" y="487098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Magnetic Disk 6"/>
            <p:cNvSpPr/>
            <p:nvPr/>
          </p:nvSpPr>
          <p:spPr>
            <a:xfrm>
              <a:off x="2293158" y="444659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Magnetic Disk 7"/>
            <p:cNvSpPr/>
            <p:nvPr/>
          </p:nvSpPr>
          <p:spPr>
            <a:xfrm>
              <a:off x="2293158" y="402220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Magnetic Disk 8"/>
            <p:cNvSpPr/>
            <p:nvPr/>
          </p:nvSpPr>
          <p:spPr>
            <a:xfrm>
              <a:off x="2293158" y="359780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Magnetic Disk 9"/>
            <p:cNvSpPr/>
            <p:nvPr/>
          </p:nvSpPr>
          <p:spPr>
            <a:xfrm>
              <a:off x="2293158" y="317341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Magnetic Disk 10"/>
            <p:cNvSpPr/>
            <p:nvPr/>
          </p:nvSpPr>
          <p:spPr>
            <a:xfrm>
              <a:off x="2293158" y="274902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Magnetic Disk 11"/>
            <p:cNvSpPr/>
            <p:nvPr/>
          </p:nvSpPr>
          <p:spPr>
            <a:xfrm>
              <a:off x="2293158" y="232463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Magnetic Disk 12"/>
            <p:cNvSpPr/>
            <p:nvPr/>
          </p:nvSpPr>
          <p:spPr>
            <a:xfrm>
              <a:off x="2293158" y="190023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871801" y="4043363"/>
              <a:ext cx="912301" cy="369332"/>
            </a:xfrm>
            <a:prstGeom prst="rect">
              <a:avLst/>
            </a:prstGeom>
            <a:noFill/>
          </p:spPr>
          <p:txBody>
            <a:bodyPr wrap="none" rtlCol="0">
              <a:spAutoFit/>
            </a:bodyPr>
            <a:lstStyle/>
            <a:p>
              <a:r>
                <a:rPr lang="en-US" dirty="0"/>
                <a:t>All Data</a:t>
              </a:r>
            </a:p>
          </p:txBody>
        </p:sp>
        <p:sp>
          <p:nvSpPr>
            <p:cNvPr id="15" name="Isosceles Triangle 14"/>
            <p:cNvSpPr/>
            <p:nvPr/>
          </p:nvSpPr>
          <p:spPr>
            <a:xfrm rot="5400000">
              <a:off x="3014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Magnetic Disk 15"/>
            <p:cNvSpPr/>
            <p:nvPr/>
          </p:nvSpPr>
          <p:spPr>
            <a:xfrm>
              <a:off x="4860146" y="565786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Magnetic Disk 16"/>
            <p:cNvSpPr/>
            <p:nvPr/>
          </p:nvSpPr>
          <p:spPr>
            <a:xfrm>
              <a:off x="4860146" y="5233469"/>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owchart: Magnetic Disk 17"/>
            <p:cNvSpPr/>
            <p:nvPr/>
          </p:nvSpPr>
          <p:spPr>
            <a:xfrm>
              <a:off x="4860146" y="480907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Magnetic Disk 18"/>
            <p:cNvSpPr/>
            <p:nvPr/>
          </p:nvSpPr>
          <p:spPr>
            <a:xfrm>
              <a:off x="4860146" y="438468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Magnetic Disk 19"/>
            <p:cNvSpPr/>
            <p:nvPr/>
          </p:nvSpPr>
          <p:spPr>
            <a:xfrm>
              <a:off x="4860146" y="396029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4860146" y="353589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4860146" y="311150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4860146" y="268711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4860146" y="226271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4860146" y="183832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5138751" y="3895726"/>
              <a:ext cx="1468735" cy="369332"/>
            </a:xfrm>
            <a:prstGeom prst="rect">
              <a:avLst/>
            </a:prstGeom>
            <a:noFill/>
          </p:spPr>
          <p:txBody>
            <a:bodyPr wrap="none" rtlCol="0">
              <a:spAutoFit/>
            </a:bodyPr>
            <a:lstStyle/>
            <a:p>
              <a:r>
                <a:rPr lang="en-US" dirty="0"/>
                <a:t>Training Data</a:t>
              </a:r>
            </a:p>
          </p:txBody>
        </p:sp>
        <p:sp>
          <p:nvSpPr>
            <p:cNvPr id="27" name="TextBox 26"/>
            <p:cNvSpPr txBox="1"/>
            <p:nvPr/>
          </p:nvSpPr>
          <p:spPr>
            <a:xfrm>
              <a:off x="5419739" y="5619751"/>
              <a:ext cx="1044710" cy="369332"/>
            </a:xfrm>
            <a:prstGeom prst="rect">
              <a:avLst/>
            </a:prstGeom>
            <a:noFill/>
          </p:spPr>
          <p:txBody>
            <a:bodyPr wrap="none" rtlCol="0">
              <a:spAutoFit/>
            </a:bodyPr>
            <a:lstStyle/>
            <a:p>
              <a:r>
                <a:rPr lang="en-US" dirty="0">
                  <a:solidFill>
                    <a:schemeClr val="bg1"/>
                  </a:solidFill>
                </a:rPr>
                <a:t>Test Data</a:t>
              </a:r>
            </a:p>
          </p:txBody>
        </p:sp>
      </p:grpSp>
      <p:sp>
        <p:nvSpPr>
          <p:cNvPr id="29"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30" name="Slide Number Placeholder 4"/>
          <p:cNvSpPr>
            <a:spLocks noGrp="1"/>
          </p:cNvSpPr>
          <p:nvPr>
            <p:ph type="sldNum" sz="quarter" idx="12"/>
          </p:nvPr>
        </p:nvSpPr>
        <p:spPr>
          <a:xfrm>
            <a:off x="6457950" y="6356351"/>
            <a:ext cx="857250" cy="365125"/>
          </a:xfrm>
        </p:spPr>
        <p:txBody>
          <a:bodyPr/>
          <a:lstStyle/>
          <a:p>
            <a:r>
              <a:rPr lang="en-US" dirty="0"/>
              <a:t>18</a:t>
            </a:r>
          </a:p>
        </p:txBody>
      </p:sp>
      <p:sp>
        <p:nvSpPr>
          <p:cNvPr id="31"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0730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42463416"/>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b="1" dirty="0">
                        <a:solidFill>
                          <a:schemeClr val="accent1"/>
                        </a:solidFill>
                      </a:endParaRPr>
                    </a:p>
                  </a:txBody>
                  <a:tcPr/>
                </a:tc>
                <a:tc>
                  <a:txBody>
                    <a:bodyPr/>
                    <a:lstStyle/>
                    <a:p>
                      <a:pPr algn="ctr"/>
                      <a:endParaRPr lang="en-US" sz="2000" b="1" dirty="0">
                        <a:solidFill>
                          <a:schemeClr val="accent1"/>
                        </a:solidFill>
                      </a:endParaRPr>
                    </a:p>
                  </a:txBody>
                  <a:tcPr/>
                </a:tc>
                <a:tc>
                  <a:txBody>
                    <a:bodyPr/>
                    <a:lstStyle/>
                    <a:p>
                      <a:r>
                        <a:rPr lang="en-US" sz="2000" kern="1200" dirty="0">
                          <a:solidFill>
                            <a:schemeClr val="dk1"/>
                          </a:solidFill>
                          <a:latin typeface="+mn-lt"/>
                          <a:ea typeface="+mn-ea"/>
                          <a:cs typeface="+mn-cs"/>
                        </a:rPr>
                        <a:t>What is Forecasting?</a:t>
                      </a:r>
                    </a:p>
                  </a:txBody>
                  <a:tcPr/>
                </a:tc>
                <a:extLst>
                  <a:ext uri="{0D108BD9-81ED-4DB2-BD59-A6C34878D82A}">
                    <a16:rowId xmlns:a16="http://schemas.microsoft.com/office/drawing/2014/main" val="10001"/>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kern="1200" dirty="0">
                          <a:solidFill>
                            <a:schemeClr val="dk1"/>
                          </a:solidFill>
                          <a:latin typeface="+mn-lt"/>
                          <a:ea typeface="+mn-ea"/>
                          <a:cs typeface="+mn-cs"/>
                        </a:rPr>
                        <a:t>Naïve Forecasting Methods</a:t>
                      </a:r>
                    </a:p>
                  </a:txBody>
                  <a:tcPr/>
                </a:tc>
                <a:extLst>
                  <a:ext uri="{0D108BD9-81ED-4DB2-BD59-A6C34878D82A}">
                    <a16:rowId xmlns:a16="http://schemas.microsoft.com/office/drawing/2014/main" val="10002"/>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Time Series Decomposition</a:t>
                      </a:r>
                    </a:p>
                  </a:txBody>
                  <a:tcPr/>
                </a:tc>
                <a:extLst>
                  <a:ext uri="{0D108BD9-81ED-4DB2-BD59-A6C34878D82A}">
                    <a16:rowId xmlns:a16="http://schemas.microsoft.com/office/drawing/2014/main" val="10003"/>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err="1"/>
                        <a:t>HoltWinters</a:t>
                      </a:r>
                      <a:r>
                        <a:rPr lang="en-US" sz="2000" dirty="0"/>
                        <a:t> Forecasting</a:t>
                      </a:r>
                    </a:p>
                  </a:txBody>
                  <a:tcPr/>
                </a:tc>
                <a:extLst>
                  <a:ext uri="{0D108BD9-81ED-4DB2-BD59-A6C34878D82A}">
                    <a16:rowId xmlns:a16="http://schemas.microsoft.com/office/drawing/2014/main" val="10004"/>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Appendix</a:t>
                      </a:r>
                    </a:p>
                  </a:txBody>
                  <a:tcPr/>
                </a:tc>
                <a:extLst>
                  <a:ext uri="{0D108BD9-81ED-4DB2-BD59-A6C34878D82A}">
                    <a16:rowId xmlns:a16="http://schemas.microsoft.com/office/drawing/2014/main" val="10005"/>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6"/>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10/26/20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50583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Time Series Partitioning is not random</a:t>
            </a:r>
          </a:p>
        </p:txBody>
      </p:sp>
      <p:sp>
        <p:nvSpPr>
          <p:cNvPr id="15363" name="Content Placeholder 2"/>
          <p:cNvSpPr>
            <a:spLocks noGrp="1"/>
          </p:cNvSpPr>
          <p:nvPr>
            <p:ph sz="quarter" idx="1"/>
          </p:nvPr>
        </p:nvSpPr>
        <p:spPr>
          <a:xfrm>
            <a:off x="628650" y="1111347"/>
            <a:ext cx="7886700" cy="3303491"/>
          </a:xfrm>
        </p:spPr>
        <p:txBody>
          <a:bodyPr>
            <a:normAutofit/>
          </a:bodyPr>
          <a:lstStyle/>
          <a:p>
            <a:r>
              <a:rPr lang="en-US" sz="2000" b="1" dirty="0"/>
              <a:t>Random partitioning would leave holes in the data, which causes problems</a:t>
            </a:r>
          </a:p>
          <a:p>
            <a:pPr lvl="1">
              <a:buFont typeface="Wingdings 2" pitchFamily="18" charset="2"/>
              <a:buNone/>
            </a:pPr>
            <a:r>
              <a:rPr lang="en-US" sz="1600" dirty="0"/>
              <a:t>Forecasting methods assume regular sequential data</a:t>
            </a:r>
          </a:p>
          <a:p>
            <a:r>
              <a:rPr lang="en-US" sz="2000" b="1" dirty="0"/>
              <a:t>Instead of random selection, divide data into two parts</a:t>
            </a:r>
          </a:p>
          <a:p>
            <a:pPr lvl="1">
              <a:buFont typeface="Wingdings 2" pitchFamily="18" charset="2"/>
              <a:buNone/>
            </a:pPr>
            <a:r>
              <a:rPr lang="en-US" sz="1600" dirty="0"/>
              <a:t>Train on early data</a:t>
            </a:r>
          </a:p>
          <a:p>
            <a:pPr lvl="1">
              <a:buFont typeface="Wingdings 2" pitchFamily="18" charset="2"/>
              <a:buNone/>
            </a:pPr>
            <a:r>
              <a:rPr lang="en-US" sz="1600" dirty="0"/>
              <a:t>Validate on later data</a:t>
            </a:r>
          </a:p>
          <a:p>
            <a:pPr marL="114300" lvl="1" indent="-114300"/>
            <a:r>
              <a:rPr lang="en-US" sz="2000" b="1" dirty="0"/>
              <a:t>Performance can be assessed against the “naïve benchmark” &amp; historical accuracy </a:t>
            </a:r>
            <a:r>
              <a:rPr lang="en-US" sz="1600" dirty="0"/>
              <a:t> </a:t>
            </a:r>
            <a:r>
              <a:rPr lang="en-US" sz="1600" i="1" dirty="0"/>
              <a:t>naïve forecast </a:t>
            </a:r>
            <a:r>
              <a:rPr lang="en-US" sz="1600" dirty="0"/>
              <a:t>is simply the most recent value in the time series </a:t>
            </a:r>
          </a:p>
          <a:p>
            <a:pPr lvl="1">
              <a:buFont typeface="Wingdings 2" pitchFamily="18" charset="2"/>
              <a:buNone/>
            </a:pPr>
            <a:endParaRPr lang="en-US" sz="1600" dirty="0"/>
          </a:p>
        </p:txBody>
      </p:sp>
      <p:grpSp>
        <p:nvGrpSpPr>
          <p:cNvPr id="7" name="Group 6"/>
          <p:cNvGrpSpPr/>
          <p:nvPr/>
        </p:nvGrpSpPr>
        <p:grpSpPr>
          <a:xfrm>
            <a:off x="742950" y="3914753"/>
            <a:ext cx="7562850" cy="1276350"/>
            <a:chOff x="742950" y="4371968"/>
            <a:chExt cx="7562850" cy="1276350"/>
          </a:xfrm>
        </p:grpSpPr>
        <p:sp>
          <p:nvSpPr>
            <p:cNvPr id="2" name="Right Arrow 1"/>
            <p:cNvSpPr/>
            <p:nvPr/>
          </p:nvSpPr>
          <p:spPr>
            <a:xfrm>
              <a:off x="742950" y="4371968"/>
              <a:ext cx="7548563" cy="58578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 Data Points</a:t>
              </a:r>
            </a:p>
          </p:txBody>
        </p:sp>
        <p:sp>
          <p:nvSpPr>
            <p:cNvPr id="5" name="Right Arrow 4"/>
            <p:cNvSpPr/>
            <p:nvPr/>
          </p:nvSpPr>
          <p:spPr>
            <a:xfrm>
              <a:off x="742950" y="5053005"/>
              <a:ext cx="7548563" cy="585788"/>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6" name="Right Arrow 5"/>
            <p:cNvSpPr/>
            <p:nvPr/>
          </p:nvSpPr>
          <p:spPr>
            <a:xfrm>
              <a:off x="5757863" y="5062530"/>
              <a:ext cx="2547937" cy="58578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a:t>
              </a:r>
            </a:p>
          </p:txBody>
        </p:sp>
        <p:sp>
          <p:nvSpPr>
            <p:cNvPr id="3" name="Isosceles Triangle 2"/>
            <p:cNvSpPr/>
            <p:nvPr/>
          </p:nvSpPr>
          <p:spPr>
            <a:xfrm rot="10800000">
              <a:off x="3569494" y="4872037"/>
              <a:ext cx="1400175" cy="27146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785813" y="5743574"/>
            <a:ext cx="7572375" cy="38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Sub-setting data with regard to time is called “out of time” sampling.</a:t>
            </a:r>
          </a:p>
        </p:txBody>
      </p:sp>
      <p:sp>
        <p:nvSpPr>
          <p:cNvPr id="10"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1" name="Slide Number Placeholder 4"/>
          <p:cNvSpPr>
            <a:spLocks noGrp="1"/>
          </p:cNvSpPr>
          <p:nvPr>
            <p:ph type="sldNum" sz="quarter" idx="12"/>
          </p:nvPr>
        </p:nvSpPr>
        <p:spPr>
          <a:xfrm>
            <a:off x="6457950" y="6356351"/>
            <a:ext cx="857250" cy="365125"/>
          </a:xfrm>
        </p:spPr>
        <p:txBody>
          <a:bodyPr/>
          <a:lstStyle/>
          <a:p>
            <a:r>
              <a:rPr lang="en-US" dirty="0"/>
              <a:t>19</a:t>
            </a:r>
          </a:p>
        </p:txBody>
      </p:sp>
      <p:sp>
        <p:nvSpPr>
          <p:cNvPr id="12"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554696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Summary	</a:t>
            </a:r>
          </a:p>
        </p:txBody>
      </p:sp>
      <p:sp>
        <p:nvSpPr>
          <p:cNvPr id="16387" name="Content Placeholder 2"/>
          <p:cNvSpPr>
            <a:spLocks noGrp="1"/>
          </p:cNvSpPr>
          <p:nvPr>
            <p:ph sz="quarter" idx="1"/>
          </p:nvPr>
        </p:nvSpPr>
        <p:spPr>
          <a:xfrm>
            <a:off x="914400" y="2057400"/>
            <a:ext cx="7772400" cy="3962400"/>
          </a:xfrm>
        </p:spPr>
        <p:txBody>
          <a:bodyPr/>
          <a:lstStyle/>
          <a:p>
            <a:pPr>
              <a:buFont typeface="Wingdings 2" pitchFamily="18" charset="2"/>
              <a:buNone/>
            </a:pPr>
            <a:r>
              <a:rPr lang="en-US" b="1"/>
              <a:t>Focus is to predict (not describe/explain)</a:t>
            </a:r>
          </a:p>
          <a:p>
            <a:pPr>
              <a:buFont typeface="Wingdings 2" pitchFamily="18" charset="2"/>
              <a:buNone/>
            </a:pPr>
            <a:r>
              <a:rPr lang="en-US" b="1"/>
              <a:t>Four components</a:t>
            </a:r>
          </a:p>
          <a:p>
            <a:pPr lvl="1">
              <a:buFont typeface="Wingdings 2" pitchFamily="18" charset="2"/>
              <a:buNone/>
            </a:pPr>
            <a:r>
              <a:rPr lang="en-US" sz="2000"/>
              <a:t>Level</a:t>
            </a:r>
          </a:p>
          <a:p>
            <a:pPr lvl="1">
              <a:buFont typeface="Wingdings 2" pitchFamily="18" charset="2"/>
              <a:buNone/>
            </a:pPr>
            <a:r>
              <a:rPr lang="en-US" sz="2000"/>
              <a:t>Trend</a:t>
            </a:r>
          </a:p>
          <a:p>
            <a:pPr lvl="1">
              <a:buFont typeface="Wingdings 2" pitchFamily="18" charset="2"/>
              <a:buNone/>
            </a:pPr>
            <a:r>
              <a:rPr lang="en-US" sz="2000"/>
              <a:t>Seasonality</a:t>
            </a:r>
          </a:p>
          <a:p>
            <a:pPr lvl="1">
              <a:buFont typeface="Wingdings 2" pitchFamily="18" charset="2"/>
              <a:buNone/>
            </a:pPr>
            <a:r>
              <a:rPr lang="en-US" sz="2000"/>
              <a:t>Noise</a:t>
            </a:r>
          </a:p>
          <a:p>
            <a:pPr>
              <a:buFont typeface="Wingdings 2" pitchFamily="18" charset="2"/>
              <a:buNone/>
            </a:pPr>
            <a:r>
              <a:rPr lang="en-US" b="1"/>
              <a:t>Partition data by dividing into early/late</a:t>
            </a:r>
          </a:p>
          <a:p>
            <a:endParaRPr lang="en-US"/>
          </a:p>
        </p:txBody>
      </p:sp>
      <p:sp>
        <p:nvSpPr>
          <p:cNvPr id="4"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a:xfrm>
            <a:off x="6457950" y="6356351"/>
            <a:ext cx="857250" cy="365125"/>
          </a:xfrm>
        </p:spPr>
        <p:txBody>
          <a:bodyPr/>
          <a:lstStyle/>
          <a:p>
            <a:r>
              <a:rPr lang="en-US" dirty="0"/>
              <a:t>20</a:t>
            </a:r>
          </a:p>
        </p:txBody>
      </p:sp>
      <p:sp>
        <p:nvSpPr>
          <p:cNvPr id="6"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83066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33" name="think-cell Slide" r:id="rId5" imgW="270" imgH="270" progId="TCLayout.ActiveDocument.1">
                  <p:embed/>
                </p:oleObj>
              </mc:Choice>
              <mc:Fallback>
                <p:oleObj name="think-cell Slide" r:id="rId5" imgW="270" imgH="270" progId="TCLayout.ActiveDocument.1">
                  <p:embed/>
                  <p:pic>
                    <p:nvPicPr>
                      <p:cNvPr id="15" name="Object 14"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289" name="Picture 25"/>
          <p:cNvPicPr>
            <a:picLocks noChangeAspect="1" noChangeArrowheads="1"/>
          </p:cNvPicPr>
          <p:nvPr/>
        </p:nvPicPr>
        <p:blipFill rotWithShape="1">
          <a:blip r:embed="rId7">
            <a:extLst>
              <a:ext uri="{28A0092B-C50C-407E-A947-70E740481C1C}">
                <a14:useLocalDpi xmlns:a14="http://schemas.microsoft.com/office/drawing/2010/main" val="0"/>
              </a:ext>
            </a:extLst>
          </a:blip>
          <a:srcRect l="5852" t="8288" r="3645" b="2832"/>
          <a:stretch/>
        </p:blipFill>
        <p:spPr bwMode="auto">
          <a:xfrm>
            <a:off x="152400" y="2019299"/>
            <a:ext cx="441960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42875" y="365126"/>
            <a:ext cx="8843963" cy="591477"/>
          </a:xfrm>
        </p:spPr>
        <p:txBody>
          <a:bodyPr/>
          <a:lstStyle/>
          <a:p>
            <a:r>
              <a:rPr lang="en-US" sz="3200" dirty="0"/>
              <a:t>What types of business problems can be forecasted?</a:t>
            </a:r>
          </a:p>
        </p:txBody>
      </p:sp>
      <p:sp>
        <p:nvSpPr>
          <p:cNvPr id="4" name="Isosceles Triangle 3"/>
          <p:cNvSpPr/>
          <p:nvPr/>
        </p:nvSpPr>
        <p:spPr>
          <a:xfrm rot="5400000">
            <a:off x="4221196" y="3449670"/>
            <a:ext cx="1447800" cy="498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71463" y="1243013"/>
            <a:ext cx="8415337" cy="7143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 will cover a set of common forecasting tools to make predictions.   The goal is to create accurate future values and provide ranges of accuracy in real contexts.</a:t>
            </a:r>
          </a:p>
        </p:txBody>
      </p:sp>
      <p:sp>
        <p:nvSpPr>
          <p:cNvPr id="14" name="Rectangle 13"/>
          <p:cNvSpPr/>
          <p:nvPr/>
        </p:nvSpPr>
        <p:spPr>
          <a:xfrm>
            <a:off x="5429251" y="2128847"/>
            <a:ext cx="3171825" cy="414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Amazon’s Quarterly Revenue</a:t>
            </a:r>
          </a:p>
        </p:txBody>
      </p:sp>
      <p:sp>
        <p:nvSpPr>
          <p:cNvPr id="6" name="TextBox 5"/>
          <p:cNvSpPr txBox="1"/>
          <p:nvPr/>
        </p:nvSpPr>
        <p:spPr>
          <a:xfrm>
            <a:off x="5472113" y="3014663"/>
            <a:ext cx="3386137" cy="2031325"/>
          </a:xfrm>
          <a:prstGeom prst="rect">
            <a:avLst/>
          </a:prstGeom>
          <a:noFill/>
        </p:spPr>
        <p:txBody>
          <a:bodyPr wrap="square" rtlCol="0">
            <a:spAutoFit/>
          </a:bodyPr>
          <a:lstStyle/>
          <a:p>
            <a:pPr marL="114300" indent="-114300">
              <a:buFont typeface="Arial" panose="020B0604020202020204" pitchFamily="34" charset="0"/>
              <a:buChar char="•"/>
            </a:pPr>
            <a:r>
              <a:rPr lang="en-US" dirty="0"/>
              <a:t>Black is the actual through 2013</a:t>
            </a:r>
          </a:p>
          <a:p>
            <a:pPr marL="114300" indent="-114300">
              <a:buFont typeface="Arial" panose="020B0604020202020204" pitchFamily="34" charset="0"/>
              <a:buChar char="•"/>
            </a:pPr>
            <a:endParaRPr lang="en-US" dirty="0"/>
          </a:p>
          <a:p>
            <a:pPr marL="114300" indent="-114300">
              <a:buFont typeface="Arial" panose="020B0604020202020204" pitchFamily="34" charset="0"/>
              <a:buChar char="•"/>
            </a:pPr>
            <a:r>
              <a:rPr lang="en-US" dirty="0"/>
              <a:t>Red is the fit and after the dateline, the best fit-forecast.</a:t>
            </a:r>
          </a:p>
          <a:p>
            <a:pPr marL="114300" indent="-114300">
              <a:buFont typeface="Arial" panose="020B0604020202020204" pitchFamily="34" charset="0"/>
              <a:buChar char="•"/>
            </a:pPr>
            <a:endParaRPr lang="en-US" dirty="0"/>
          </a:p>
          <a:p>
            <a:pPr marL="114300" indent="-114300">
              <a:buFont typeface="Arial" panose="020B0604020202020204" pitchFamily="34" charset="0"/>
              <a:buChar char="•"/>
            </a:pPr>
            <a:r>
              <a:rPr lang="en-US" dirty="0"/>
              <a:t>Blue represents confidence intervals</a:t>
            </a:r>
          </a:p>
        </p:txBody>
      </p:sp>
      <p:sp>
        <p:nvSpPr>
          <p:cNvPr id="9"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0" name="Slide Number Placeholder 4"/>
          <p:cNvSpPr>
            <a:spLocks noGrp="1"/>
          </p:cNvSpPr>
          <p:nvPr>
            <p:ph type="sldNum" sz="quarter" idx="12"/>
          </p:nvPr>
        </p:nvSpPr>
        <p:spPr>
          <a:xfrm>
            <a:off x="6457950" y="6356351"/>
            <a:ext cx="857250" cy="365125"/>
          </a:xfrm>
        </p:spPr>
        <p:txBody>
          <a:bodyPr/>
          <a:lstStyle/>
          <a:p>
            <a:r>
              <a:rPr lang="en-US" dirty="0"/>
              <a:t>21</a:t>
            </a:r>
          </a:p>
        </p:txBody>
      </p:sp>
      <p:sp>
        <p:nvSpPr>
          <p:cNvPr id="11"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667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C_getRevenueData.R</a:t>
            </a:r>
            <a:endParaRPr lang="en-US" dirty="0"/>
          </a:p>
        </p:txBody>
      </p:sp>
      <p:sp>
        <p:nvSpPr>
          <p:cNvPr id="3" name="Content Placeholder 2"/>
          <p:cNvSpPr>
            <a:spLocks noGrp="1"/>
          </p:cNvSpPr>
          <p:nvPr>
            <p:ph idx="1"/>
          </p:nvPr>
        </p:nvSpPr>
        <p:spPr>
          <a:xfrm>
            <a:off x="660734" y="1464273"/>
            <a:ext cx="7886700" cy="488853"/>
          </a:xfrm>
        </p:spPr>
        <p:txBody>
          <a:bodyPr/>
          <a:lstStyle/>
          <a:p>
            <a:r>
              <a:rPr lang="en-US" dirty="0"/>
              <a:t>Let’s grab a time series &amp; plot it</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23</a:t>
            </a:fld>
            <a:endParaRPr lang="en-US"/>
          </a:p>
        </p:txBody>
      </p:sp>
      <p:sp>
        <p:nvSpPr>
          <p:cNvPr id="6" name="Footer Placeholder 5"/>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8955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Inspecting meta data.</a:t>
            </a:r>
          </a:p>
        </p:txBody>
      </p:sp>
      <p:sp>
        <p:nvSpPr>
          <p:cNvPr id="14" name="Rectangle 13"/>
          <p:cNvSpPr/>
          <p:nvPr/>
        </p:nvSpPr>
        <p:spPr>
          <a:xfrm>
            <a:off x="364332" y="1128709"/>
            <a:ext cx="8415337" cy="3857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What is the meta data for AMZN?</a:t>
            </a:r>
          </a:p>
        </p:txBody>
      </p:sp>
      <p:sp>
        <p:nvSpPr>
          <p:cNvPr id="16" name="Rectangle 15"/>
          <p:cNvSpPr/>
          <p:nvPr/>
        </p:nvSpPr>
        <p:spPr>
          <a:xfrm>
            <a:off x="364332" y="5857873"/>
            <a:ext cx="8415337" cy="481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Does the meta data exhibit a discernable pattern?</a:t>
            </a:r>
          </a:p>
          <a:p>
            <a:pPr algn="ctr"/>
            <a:r>
              <a:rPr lang="en-US" sz="1400" dirty="0">
                <a:solidFill>
                  <a:schemeClr val="bg1"/>
                </a:solidFill>
              </a:rPr>
              <a:t>Do you think historical values are a basis for future values? </a:t>
            </a:r>
          </a:p>
        </p:txBody>
      </p:sp>
      <p:sp>
        <p:nvSpPr>
          <p:cNvPr id="8"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9" name="Slide Number Placeholder 4"/>
          <p:cNvSpPr>
            <a:spLocks noGrp="1"/>
          </p:cNvSpPr>
          <p:nvPr>
            <p:ph type="sldNum" sz="quarter" idx="12"/>
          </p:nvPr>
        </p:nvSpPr>
        <p:spPr>
          <a:xfrm>
            <a:off x="6457950" y="6356351"/>
            <a:ext cx="857250" cy="365125"/>
          </a:xfrm>
        </p:spPr>
        <p:txBody>
          <a:bodyPr/>
          <a:lstStyle/>
          <a:p>
            <a:r>
              <a:rPr lang="en-US" dirty="0"/>
              <a:t>23</a:t>
            </a:r>
          </a:p>
        </p:txBody>
      </p:sp>
      <p:sp>
        <p:nvSpPr>
          <p:cNvPr id="10" name="Footer Placeholder 5"/>
          <p:cNvSpPr>
            <a:spLocks noGrp="1"/>
          </p:cNvSpPr>
          <p:nvPr>
            <p:ph type="ftr" sz="quarter" idx="3"/>
          </p:nvPr>
        </p:nvSpPr>
        <p:spPr>
          <a:xfrm>
            <a:off x="3028950" y="6356351"/>
            <a:ext cx="3086100" cy="365125"/>
          </a:xfrm>
        </p:spPr>
        <p:txBody>
          <a:bodyPr/>
          <a:lstStyle/>
          <a:p>
            <a:r>
              <a:rPr lang="en-US" dirty="0"/>
              <a:t>Kwartler CSCI 96</a:t>
            </a:r>
          </a:p>
        </p:txBody>
      </p:sp>
      <p:pic>
        <p:nvPicPr>
          <p:cNvPr id="3" name="Picture 2">
            <a:extLst>
              <a:ext uri="{FF2B5EF4-FFF2-40B4-BE49-F238E27FC236}">
                <a16:creationId xmlns:a16="http://schemas.microsoft.com/office/drawing/2014/main" id="{9928EB7E-CBA0-6643-B352-72E4A38FB204}"/>
              </a:ext>
            </a:extLst>
          </p:cNvPr>
          <p:cNvPicPr>
            <a:picLocks noChangeAspect="1"/>
          </p:cNvPicPr>
          <p:nvPr/>
        </p:nvPicPr>
        <p:blipFill>
          <a:blip r:embed="rId7"/>
          <a:stretch>
            <a:fillRect/>
          </a:stretch>
        </p:blipFill>
        <p:spPr>
          <a:xfrm>
            <a:off x="2058362" y="1943100"/>
            <a:ext cx="4271001" cy="3386137"/>
          </a:xfrm>
          <a:prstGeom prst="rect">
            <a:avLst/>
          </a:prstGeom>
        </p:spPr>
      </p:pic>
    </p:spTree>
    <p:extLst>
      <p:ext uri="{BB962C8B-B14F-4D97-AF65-F5344CB8AC3E}">
        <p14:creationId xmlns:p14="http://schemas.microsoft.com/office/powerpoint/2010/main" val="231828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0854118"/>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b="1" dirty="0">
                        <a:solidFill>
                          <a:schemeClr val="accent1"/>
                        </a:solidFill>
                      </a:endParaRPr>
                    </a:p>
                  </a:txBody>
                  <a:tcPr/>
                </a:tc>
                <a:tc>
                  <a:txBody>
                    <a:bodyPr/>
                    <a:lstStyle/>
                    <a:p>
                      <a:pPr algn="ctr"/>
                      <a:endParaRPr lang="en-US" sz="2000" b="1" dirty="0">
                        <a:solidFill>
                          <a:schemeClr val="accent1"/>
                        </a:solidFill>
                      </a:endParaRPr>
                    </a:p>
                  </a:txBody>
                  <a:tcPr/>
                </a:tc>
                <a:tc>
                  <a:txBody>
                    <a:bodyPr/>
                    <a:lstStyle/>
                    <a:p>
                      <a:r>
                        <a:rPr lang="en-US" sz="2000" kern="1200" dirty="0">
                          <a:solidFill>
                            <a:schemeClr val="dk1"/>
                          </a:solidFill>
                          <a:latin typeface="+mn-lt"/>
                          <a:ea typeface="+mn-ea"/>
                          <a:cs typeface="+mn-cs"/>
                        </a:rPr>
                        <a:t>What is Forecasting?</a:t>
                      </a:r>
                    </a:p>
                  </a:txBody>
                  <a:tcPr/>
                </a:tc>
                <a:extLst>
                  <a:ext uri="{0D108BD9-81ED-4DB2-BD59-A6C34878D82A}">
                    <a16:rowId xmlns:a16="http://schemas.microsoft.com/office/drawing/2014/main" val="10001"/>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kern="1200" dirty="0">
                          <a:solidFill>
                            <a:schemeClr val="dk1"/>
                          </a:solidFill>
                          <a:latin typeface="+mn-lt"/>
                          <a:ea typeface="+mn-ea"/>
                          <a:cs typeface="+mn-cs"/>
                        </a:rPr>
                        <a:t>Naïve Forecasting Methods</a:t>
                      </a:r>
                    </a:p>
                  </a:txBody>
                  <a:tcPr/>
                </a:tc>
                <a:extLst>
                  <a:ext uri="{0D108BD9-81ED-4DB2-BD59-A6C34878D82A}">
                    <a16:rowId xmlns:a16="http://schemas.microsoft.com/office/drawing/2014/main" val="10002"/>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Time Series Decomposition</a:t>
                      </a:r>
                    </a:p>
                  </a:txBody>
                  <a:tcPr/>
                </a:tc>
                <a:extLst>
                  <a:ext uri="{0D108BD9-81ED-4DB2-BD59-A6C34878D82A}">
                    <a16:rowId xmlns:a16="http://schemas.microsoft.com/office/drawing/2014/main" val="10003"/>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err="1"/>
                        <a:t>HoltWinters</a:t>
                      </a:r>
                      <a:r>
                        <a:rPr lang="en-US" sz="2000" dirty="0"/>
                        <a:t> Forecasting</a:t>
                      </a:r>
                    </a:p>
                  </a:txBody>
                  <a:tcPr/>
                </a:tc>
                <a:extLst>
                  <a:ext uri="{0D108BD9-81ED-4DB2-BD59-A6C34878D82A}">
                    <a16:rowId xmlns:a16="http://schemas.microsoft.com/office/drawing/2014/main" val="10004"/>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Appendix</a:t>
                      </a:r>
                    </a:p>
                  </a:txBody>
                  <a:tcPr/>
                </a:tc>
                <a:extLst>
                  <a:ext uri="{0D108BD9-81ED-4DB2-BD59-A6C34878D82A}">
                    <a16:rowId xmlns:a16="http://schemas.microsoft.com/office/drawing/2014/main" val="10005"/>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6"/>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10/26/20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7" name="Slide Number Placeholder 6"/>
          <p:cNvSpPr>
            <a:spLocks noGrp="1"/>
          </p:cNvSpPr>
          <p:nvPr>
            <p:ph type="sldNum" sz="quarter" idx="12"/>
          </p:nvPr>
        </p:nvSpPr>
        <p:spPr/>
        <p:txBody>
          <a:bodyPr/>
          <a:lstStyle/>
          <a:p>
            <a:fld id="{37290FF7-652B-4475-AEAB-8B1A5D23AE09}" type="slidenum">
              <a:rPr lang="en-US" smtClean="0"/>
              <a:t>25</a:t>
            </a:fld>
            <a:endParaRPr lang="en-US"/>
          </a:p>
        </p:txBody>
      </p:sp>
    </p:spTree>
    <p:extLst>
      <p:ext uri="{BB962C8B-B14F-4D97-AF65-F5344CB8AC3E}">
        <p14:creationId xmlns:p14="http://schemas.microsoft.com/office/powerpoint/2010/main" val="3711421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81" name="think-cell Slide" r:id="rId5" imgW="270" imgH="270" progId="TCLayout.ActiveDocument.1">
                  <p:embed/>
                </p:oleObj>
              </mc:Choice>
              <mc:Fallback>
                <p:oleObj name="think-cell Slide" r:id="rId5" imgW="270" imgH="270" progId="TCLayout.ActiveDocument.1">
                  <p:embed/>
                  <p:pic>
                    <p:nvPicPr>
                      <p:cNvPr id="15" name="Object 1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5 Common Methods</a:t>
            </a:r>
          </a:p>
        </p:txBody>
      </p:sp>
      <p:sp>
        <p:nvSpPr>
          <p:cNvPr id="10" name="Rectangle 9"/>
          <p:cNvSpPr/>
          <p:nvPr/>
        </p:nvSpPr>
        <p:spPr>
          <a:xfrm>
            <a:off x="200026" y="1128709"/>
            <a:ext cx="8815388" cy="3857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 will cover 3 common methods to forecasting.</a:t>
            </a:r>
          </a:p>
        </p:txBody>
      </p:sp>
      <p:sp>
        <p:nvSpPr>
          <p:cNvPr id="3" name="Rectangle 2"/>
          <p:cNvSpPr/>
          <p:nvPr/>
        </p:nvSpPr>
        <p:spPr>
          <a:xfrm>
            <a:off x="214312" y="1643058"/>
            <a:ext cx="1645920" cy="771525"/>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Naive</a:t>
            </a:r>
          </a:p>
        </p:txBody>
      </p:sp>
      <p:sp>
        <p:nvSpPr>
          <p:cNvPr id="13" name="Rectangle 12"/>
          <p:cNvSpPr/>
          <p:nvPr/>
        </p:nvSpPr>
        <p:spPr>
          <a:xfrm>
            <a:off x="2057400" y="1643058"/>
            <a:ext cx="1645920" cy="771525"/>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Holt Winters</a:t>
            </a:r>
          </a:p>
        </p:txBody>
      </p:sp>
      <p:sp>
        <p:nvSpPr>
          <p:cNvPr id="14" name="Rectangle 13"/>
          <p:cNvSpPr/>
          <p:nvPr/>
        </p:nvSpPr>
        <p:spPr>
          <a:xfrm>
            <a:off x="3900488" y="1643058"/>
            <a:ext cx="1645920" cy="771525"/>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TSD</a:t>
            </a:r>
          </a:p>
        </p:txBody>
      </p:sp>
      <p:sp>
        <p:nvSpPr>
          <p:cNvPr id="16" name="Rectangle 15"/>
          <p:cNvSpPr/>
          <p:nvPr/>
        </p:nvSpPr>
        <p:spPr>
          <a:xfrm>
            <a:off x="5743576" y="1643058"/>
            <a:ext cx="1645920" cy="771525"/>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ARIMA</a:t>
            </a:r>
          </a:p>
        </p:txBody>
      </p:sp>
      <p:sp>
        <p:nvSpPr>
          <p:cNvPr id="17" name="Rectangle 16"/>
          <p:cNvSpPr/>
          <p:nvPr/>
        </p:nvSpPr>
        <p:spPr>
          <a:xfrm>
            <a:off x="7586661" y="1643058"/>
            <a:ext cx="1463040" cy="771525"/>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Modeling</a:t>
            </a:r>
          </a:p>
        </p:txBody>
      </p:sp>
      <p:sp>
        <p:nvSpPr>
          <p:cNvPr id="4" name="TextBox 3"/>
          <p:cNvSpPr txBox="1"/>
          <p:nvPr/>
        </p:nvSpPr>
        <p:spPr>
          <a:xfrm>
            <a:off x="214312" y="2619375"/>
            <a:ext cx="1645920" cy="1754326"/>
          </a:xfrm>
          <a:prstGeom prst="rect">
            <a:avLst/>
          </a:prstGeom>
          <a:noFill/>
        </p:spPr>
        <p:txBody>
          <a:bodyPr wrap="square" rtlCol="0">
            <a:spAutoFit/>
          </a:bodyPr>
          <a:lstStyle/>
          <a:p>
            <a:pPr marL="114300" indent="-114300">
              <a:buFont typeface="Arial" panose="020B0604020202020204" pitchFamily="34" charset="0"/>
              <a:buChar char="•"/>
            </a:pPr>
            <a:r>
              <a:rPr lang="en-US" dirty="0"/>
              <a:t>Most common</a:t>
            </a:r>
          </a:p>
          <a:p>
            <a:pPr marL="114300" indent="-114300">
              <a:buFont typeface="Arial" panose="020B0604020202020204" pitchFamily="34" charset="0"/>
              <a:buChar char="•"/>
            </a:pPr>
            <a:r>
              <a:rPr lang="en-US" dirty="0"/>
              <a:t>Easy/Fast</a:t>
            </a:r>
          </a:p>
          <a:p>
            <a:pPr marL="114300" indent="-114300">
              <a:buFont typeface="Arial" panose="020B0604020202020204" pitchFamily="34" charset="0"/>
              <a:buChar char="•"/>
            </a:pPr>
            <a:r>
              <a:rPr lang="en-US" dirty="0"/>
              <a:t>Usually not very accurate</a:t>
            </a:r>
          </a:p>
          <a:p>
            <a:pPr marL="114300" indent="-114300">
              <a:buFont typeface="Arial" panose="020B0604020202020204" pitchFamily="34" charset="0"/>
              <a:buChar char="•"/>
            </a:pPr>
            <a:endParaRPr lang="en-US" dirty="0"/>
          </a:p>
        </p:txBody>
      </p:sp>
      <p:sp>
        <p:nvSpPr>
          <p:cNvPr id="19" name="TextBox 18"/>
          <p:cNvSpPr txBox="1"/>
          <p:nvPr/>
        </p:nvSpPr>
        <p:spPr>
          <a:xfrm>
            <a:off x="2018579" y="2619375"/>
            <a:ext cx="1645920" cy="1200329"/>
          </a:xfrm>
          <a:prstGeom prst="rect">
            <a:avLst/>
          </a:prstGeom>
          <a:noFill/>
        </p:spPr>
        <p:txBody>
          <a:bodyPr wrap="square" rtlCol="0">
            <a:spAutoFit/>
          </a:bodyPr>
          <a:lstStyle/>
          <a:p>
            <a:pPr marL="114300" indent="-114300">
              <a:buFont typeface="Arial" panose="020B0604020202020204" pitchFamily="34" charset="0"/>
              <a:buChar char="•"/>
            </a:pPr>
            <a:r>
              <a:rPr lang="en-US" dirty="0"/>
              <a:t>Exponential Smoothing</a:t>
            </a:r>
          </a:p>
          <a:p>
            <a:pPr marL="114300" indent="-114300">
              <a:buFont typeface="Arial" panose="020B0604020202020204" pitchFamily="34" charset="0"/>
              <a:buChar char="•"/>
            </a:pPr>
            <a:r>
              <a:rPr lang="en-US" dirty="0"/>
              <a:t>Good w/Seasonality</a:t>
            </a:r>
          </a:p>
        </p:txBody>
      </p:sp>
      <p:sp>
        <p:nvSpPr>
          <p:cNvPr id="20" name="TextBox 19"/>
          <p:cNvSpPr txBox="1"/>
          <p:nvPr/>
        </p:nvSpPr>
        <p:spPr>
          <a:xfrm>
            <a:off x="5787286" y="2619375"/>
            <a:ext cx="1645920" cy="2585323"/>
          </a:xfrm>
          <a:prstGeom prst="rect">
            <a:avLst/>
          </a:prstGeom>
          <a:noFill/>
        </p:spPr>
        <p:txBody>
          <a:bodyPr wrap="square" rtlCol="0">
            <a:spAutoFit/>
          </a:bodyPr>
          <a:lstStyle/>
          <a:p>
            <a:pPr marL="114300" indent="-114300">
              <a:buFont typeface="Arial" panose="020B0604020202020204" pitchFamily="34" charset="0"/>
              <a:buChar char="•"/>
            </a:pPr>
            <a:r>
              <a:rPr lang="en-US" dirty="0"/>
              <a:t>Accurate</a:t>
            </a:r>
          </a:p>
          <a:p>
            <a:pPr marL="114300" indent="-114300">
              <a:buFont typeface="Arial" panose="020B0604020202020204" pitchFamily="34" charset="0"/>
              <a:buChar char="•"/>
            </a:pPr>
            <a:r>
              <a:rPr lang="en-US" dirty="0"/>
              <a:t>Good with trends/trend reversals</a:t>
            </a:r>
          </a:p>
          <a:p>
            <a:pPr marL="114300" indent="-114300">
              <a:buFont typeface="Arial" panose="020B0604020202020204" pitchFamily="34" charset="0"/>
              <a:buChar char="•"/>
            </a:pPr>
            <a:r>
              <a:rPr lang="en-US" dirty="0"/>
              <a:t>Good with noisy series</a:t>
            </a:r>
          </a:p>
          <a:p>
            <a:pPr marL="114300" indent="-114300">
              <a:buFont typeface="Arial" panose="020B0604020202020204" pitchFamily="34" charset="0"/>
              <a:buChar char="•"/>
            </a:pPr>
            <a:r>
              <a:rPr lang="en-US" dirty="0"/>
              <a:t>Good w/Seasonality</a:t>
            </a:r>
          </a:p>
          <a:p>
            <a:pPr marL="114300" indent="-114300">
              <a:buFont typeface="Arial" panose="020B0604020202020204" pitchFamily="34" charset="0"/>
              <a:buChar char="•"/>
            </a:pPr>
            <a:r>
              <a:rPr lang="en-US" dirty="0"/>
              <a:t>”black box”</a:t>
            </a:r>
          </a:p>
        </p:txBody>
      </p:sp>
      <p:cxnSp>
        <p:nvCxnSpPr>
          <p:cNvPr id="7" name="Straight Connector 6"/>
          <p:cNvCxnSpPr/>
          <p:nvPr/>
        </p:nvCxnSpPr>
        <p:spPr>
          <a:xfrm>
            <a:off x="1958816" y="2519363"/>
            <a:ext cx="0" cy="30175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801904" y="2519363"/>
            <a:ext cx="0" cy="30175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644992" y="2519363"/>
            <a:ext cx="0" cy="30175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488080" y="2519363"/>
            <a:ext cx="0" cy="301752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85477" y="2619375"/>
            <a:ext cx="1645920" cy="2862322"/>
          </a:xfrm>
          <a:prstGeom prst="rect">
            <a:avLst/>
          </a:prstGeom>
          <a:noFill/>
        </p:spPr>
        <p:txBody>
          <a:bodyPr wrap="square" rtlCol="0">
            <a:spAutoFit/>
          </a:bodyPr>
          <a:lstStyle/>
          <a:p>
            <a:pPr marL="114300" indent="-114300">
              <a:buFont typeface="Arial" panose="020B0604020202020204" pitchFamily="34" charset="0"/>
              <a:buChar char="•"/>
            </a:pPr>
            <a:r>
              <a:rPr lang="en-US" dirty="0"/>
              <a:t>Decomposes into meta-data components</a:t>
            </a:r>
          </a:p>
          <a:p>
            <a:pPr marL="114300" indent="-114300">
              <a:buFont typeface="Arial" panose="020B0604020202020204" pitchFamily="34" charset="0"/>
              <a:buChar char="•"/>
            </a:pPr>
            <a:r>
              <a:rPr lang="en-US" dirty="0"/>
              <a:t>Good for de-seasoning &amp; investigating</a:t>
            </a:r>
          </a:p>
          <a:p>
            <a:pPr marL="114300" indent="-114300">
              <a:buFont typeface="Arial" panose="020B0604020202020204" pitchFamily="34" charset="0"/>
              <a:buChar char="•"/>
            </a:pPr>
            <a:r>
              <a:rPr lang="en-US" dirty="0"/>
              <a:t>Not really forecasting future</a:t>
            </a:r>
          </a:p>
        </p:txBody>
      </p:sp>
      <p:sp>
        <p:nvSpPr>
          <p:cNvPr id="25" name="TextBox 24"/>
          <p:cNvSpPr txBox="1"/>
          <p:nvPr/>
        </p:nvSpPr>
        <p:spPr>
          <a:xfrm>
            <a:off x="7482732" y="2619375"/>
            <a:ext cx="1645920" cy="2308324"/>
          </a:xfrm>
          <a:prstGeom prst="rect">
            <a:avLst/>
          </a:prstGeom>
          <a:noFill/>
        </p:spPr>
        <p:txBody>
          <a:bodyPr wrap="square" rtlCol="0">
            <a:spAutoFit/>
          </a:bodyPr>
          <a:lstStyle/>
          <a:p>
            <a:pPr marL="114300" indent="-114300">
              <a:buFont typeface="Arial" panose="020B0604020202020204" pitchFamily="34" charset="0"/>
              <a:buChar char="•"/>
            </a:pPr>
            <a:r>
              <a:rPr lang="en-US" dirty="0"/>
              <a:t>Essentially linear regression</a:t>
            </a:r>
          </a:p>
          <a:p>
            <a:pPr marL="114300" indent="-114300">
              <a:buFont typeface="Arial" panose="020B0604020202020204" pitchFamily="34" charset="0"/>
              <a:buChar char="•"/>
            </a:pPr>
            <a:r>
              <a:rPr lang="en-US" dirty="0"/>
              <a:t>Requires additional data manipulation &amp; effort</a:t>
            </a:r>
          </a:p>
        </p:txBody>
      </p:sp>
      <p:sp>
        <p:nvSpPr>
          <p:cNvPr id="5" name="Rectangle 4"/>
          <p:cNvSpPr/>
          <p:nvPr/>
        </p:nvSpPr>
        <p:spPr>
          <a:xfrm>
            <a:off x="368968" y="5614738"/>
            <a:ext cx="8486274"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ARIMA &amp; Linear Model Forecasting is in the Appendix presentation.  </a:t>
            </a:r>
          </a:p>
          <a:p>
            <a:pPr algn="ctr"/>
            <a:r>
              <a:rPr lang="en-US" sz="1400" dirty="0"/>
              <a:t>Their impact on the final will be minimized but some/few multiple choice questions from the book </a:t>
            </a:r>
            <a:r>
              <a:rPr lang="en-US" sz="1400" i="1" dirty="0"/>
              <a:t>may</a:t>
            </a:r>
            <a:r>
              <a:rPr lang="en-US" sz="1400" dirty="0"/>
              <a:t> appear.</a:t>
            </a:r>
          </a:p>
        </p:txBody>
      </p:sp>
      <p:sp>
        <p:nvSpPr>
          <p:cNvPr id="26"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27" name="Slide Number Placeholder 4"/>
          <p:cNvSpPr>
            <a:spLocks noGrp="1"/>
          </p:cNvSpPr>
          <p:nvPr>
            <p:ph type="sldNum" sz="quarter" idx="12"/>
          </p:nvPr>
        </p:nvSpPr>
        <p:spPr>
          <a:xfrm>
            <a:off x="6457950" y="6356351"/>
            <a:ext cx="857250" cy="365125"/>
          </a:xfrm>
        </p:spPr>
        <p:txBody>
          <a:bodyPr/>
          <a:lstStyle/>
          <a:p>
            <a:r>
              <a:rPr lang="en-US" dirty="0"/>
              <a:t>25</a:t>
            </a:r>
          </a:p>
        </p:txBody>
      </p:sp>
      <p:sp>
        <p:nvSpPr>
          <p:cNvPr id="28"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077815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Methods of Naïve Forecasting</a:t>
            </a:r>
          </a:p>
        </p:txBody>
      </p:sp>
      <p:pic>
        <p:nvPicPr>
          <p:cNvPr id="245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673" y="1275276"/>
            <a:ext cx="244928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842" y="1275276"/>
            <a:ext cx="244125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956" y="3766063"/>
            <a:ext cx="243156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4842" y="3685101"/>
            <a:ext cx="239790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60516" y="1438272"/>
            <a:ext cx="851515" cy="369332"/>
          </a:xfrm>
          <a:prstGeom prst="rect">
            <a:avLst/>
          </a:prstGeom>
          <a:noFill/>
        </p:spPr>
        <p:txBody>
          <a:bodyPr wrap="none" rtlCol="0">
            <a:spAutoFit/>
          </a:bodyPr>
          <a:lstStyle/>
          <a:p>
            <a:r>
              <a:rPr lang="en-US" dirty="0"/>
              <a:t>MEAN</a:t>
            </a:r>
          </a:p>
        </p:txBody>
      </p:sp>
      <p:sp>
        <p:nvSpPr>
          <p:cNvPr id="16" name="TextBox 15"/>
          <p:cNvSpPr txBox="1"/>
          <p:nvPr/>
        </p:nvSpPr>
        <p:spPr>
          <a:xfrm>
            <a:off x="1360515" y="3781422"/>
            <a:ext cx="1146468" cy="646331"/>
          </a:xfrm>
          <a:prstGeom prst="rect">
            <a:avLst/>
          </a:prstGeom>
          <a:noFill/>
        </p:spPr>
        <p:txBody>
          <a:bodyPr wrap="none" rtlCol="0">
            <a:spAutoFit/>
          </a:bodyPr>
          <a:lstStyle/>
          <a:p>
            <a:r>
              <a:rPr lang="en-US" dirty="0"/>
              <a:t>Seasonal</a:t>
            </a:r>
          </a:p>
          <a:p>
            <a:r>
              <a:rPr lang="en-US" dirty="0"/>
              <a:t>Naïve</a:t>
            </a:r>
          </a:p>
        </p:txBody>
      </p:sp>
      <p:sp>
        <p:nvSpPr>
          <p:cNvPr id="17" name="TextBox 16"/>
          <p:cNvSpPr txBox="1"/>
          <p:nvPr/>
        </p:nvSpPr>
        <p:spPr>
          <a:xfrm>
            <a:off x="5701522" y="1438272"/>
            <a:ext cx="787395" cy="369332"/>
          </a:xfrm>
          <a:prstGeom prst="rect">
            <a:avLst/>
          </a:prstGeom>
          <a:noFill/>
        </p:spPr>
        <p:txBody>
          <a:bodyPr wrap="none" rtlCol="0">
            <a:spAutoFit/>
          </a:bodyPr>
          <a:lstStyle/>
          <a:p>
            <a:r>
              <a:rPr lang="en-US" dirty="0"/>
              <a:t>Naïve</a:t>
            </a:r>
          </a:p>
        </p:txBody>
      </p:sp>
      <p:sp>
        <p:nvSpPr>
          <p:cNvPr id="18" name="TextBox 17"/>
          <p:cNvSpPr txBox="1"/>
          <p:nvPr/>
        </p:nvSpPr>
        <p:spPr>
          <a:xfrm>
            <a:off x="5701522" y="3919921"/>
            <a:ext cx="607859" cy="369332"/>
          </a:xfrm>
          <a:prstGeom prst="rect">
            <a:avLst/>
          </a:prstGeom>
          <a:noFill/>
        </p:spPr>
        <p:txBody>
          <a:bodyPr wrap="none" rtlCol="0">
            <a:spAutoFit/>
          </a:bodyPr>
          <a:lstStyle/>
          <a:p>
            <a:r>
              <a:rPr lang="en-US" dirty="0"/>
              <a:t>Drift</a:t>
            </a:r>
          </a:p>
        </p:txBody>
      </p:sp>
      <p:sp>
        <p:nvSpPr>
          <p:cNvPr id="11"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12" name="Slide Number Placeholder 4"/>
          <p:cNvSpPr>
            <a:spLocks noGrp="1"/>
          </p:cNvSpPr>
          <p:nvPr>
            <p:ph type="sldNum" sz="quarter" idx="12"/>
          </p:nvPr>
        </p:nvSpPr>
        <p:spPr>
          <a:xfrm>
            <a:off x="6457950" y="6356351"/>
            <a:ext cx="857250" cy="365125"/>
          </a:xfrm>
        </p:spPr>
        <p:txBody>
          <a:bodyPr/>
          <a:lstStyle/>
          <a:p>
            <a:r>
              <a:rPr lang="en-US" dirty="0"/>
              <a:t>26</a:t>
            </a:r>
          </a:p>
        </p:txBody>
      </p:sp>
      <p:sp>
        <p:nvSpPr>
          <p:cNvPr id="13"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024106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Forecast - Mean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6" name="Footer Placeholder 5"/>
          <p:cNvSpPr>
            <a:spLocks noGrp="1"/>
          </p:cNvSpPr>
          <p:nvPr>
            <p:ph type="ftr" sz="quarter" idx="3"/>
          </p:nvPr>
        </p:nvSpPr>
        <p:spPr/>
        <p:txBody>
          <a:bodyPr/>
          <a:lstStyle/>
          <a:p>
            <a:r>
              <a:rPr lang="en-US" dirty="0"/>
              <a:t>Kwartler CSCI 96</a:t>
            </a:r>
          </a:p>
        </p:txBody>
      </p:sp>
      <p:pic>
        <p:nvPicPr>
          <p:cNvPr id="11" name="Picture 10"/>
          <p:cNvPicPr>
            <a:picLocks noChangeAspect="1"/>
          </p:cNvPicPr>
          <p:nvPr/>
        </p:nvPicPr>
        <p:blipFill>
          <a:blip r:embed="rId2"/>
          <a:stretch>
            <a:fillRect/>
          </a:stretch>
        </p:blipFill>
        <p:spPr>
          <a:xfrm>
            <a:off x="425588" y="1610438"/>
            <a:ext cx="5210937" cy="4368766"/>
          </a:xfrm>
          <a:prstGeom prst="rect">
            <a:avLst/>
          </a:prstGeom>
          <a:ln>
            <a:solidFill>
              <a:schemeClr val="accent4"/>
            </a:solidFill>
          </a:ln>
        </p:spPr>
      </p:pic>
      <p:sp>
        <p:nvSpPr>
          <p:cNvPr id="13" name="TextBox 12"/>
          <p:cNvSpPr txBox="1"/>
          <p:nvPr/>
        </p:nvSpPr>
        <p:spPr>
          <a:xfrm>
            <a:off x="6110783" y="1992574"/>
            <a:ext cx="2647666" cy="923330"/>
          </a:xfrm>
          <a:prstGeom prst="rect">
            <a:avLst/>
          </a:prstGeom>
          <a:solidFill>
            <a:schemeClr val="accent5"/>
          </a:solidFill>
        </p:spPr>
        <p:txBody>
          <a:bodyPr wrap="square" rtlCol="0">
            <a:spAutoFit/>
          </a:bodyPr>
          <a:lstStyle/>
          <a:p>
            <a:r>
              <a:rPr lang="en-US" dirty="0"/>
              <a:t>Takes the mean for the series and repeats as future forecasts.</a:t>
            </a:r>
          </a:p>
        </p:txBody>
      </p:sp>
      <p:sp>
        <p:nvSpPr>
          <p:cNvPr id="14" name="TextBox 13"/>
          <p:cNvSpPr txBox="1"/>
          <p:nvPr/>
        </p:nvSpPr>
        <p:spPr>
          <a:xfrm>
            <a:off x="6110783" y="3152129"/>
            <a:ext cx="2647666" cy="369332"/>
          </a:xfrm>
          <a:prstGeom prst="rect">
            <a:avLst/>
          </a:prstGeom>
          <a:solidFill>
            <a:schemeClr val="accent5"/>
          </a:solidFill>
        </p:spPr>
        <p:txBody>
          <a:bodyPr wrap="square" rtlCol="0">
            <a:spAutoFit/>
          </a:bodyPr>
          <a:lstStyle/>
          <a:p>
            <a:r>
              <a:rPr lang="en-US" dirty="0"/>
              <a:t>Does this look accurate?</a:t>
            </a:r>
          </a:p>
        </p:txBody>
      </p:sp>
      <p:sp>
        <p:nvSpPr>
          <p:cNvPr id="15" name="TextBox 14"/>
          <p:cNvSpPr txBox="1"/>
          <p:nvPr/>
        </p:nvSpPr>
        <p:spPr>
          <a:xfrm>
            <a:off x="6110783" y="3757685"/>
            <a:ext cx="2647666" cy="646331"/>
          </a:xfrm>
          <a:prstGeom prst="rect">
            <a:avLst/>
          </a:prstGeom>
          <a:solidFill>
            <a:schemeClr val="accent5"/>
          </a:solidFill>
        </p:spPr>
        <p:txBody>
          <a:bodyPr wrap="square" rtlCol="0">
            <a:spAutoFit/>
          </a:bodyPr>
          <a:lstStyle/>
          <a:p>
            <a:r>
              <a:rPr lang="en-US" dirty="0"/>
              <a:t>When would this be appropriate?</a:t>
            </a:r>
          </a:p>
        </p:txBody>
      </p:sp>
      <p:sp>
        <p:nvSpPr>
          <p:cNvPr id="16" name="Isosceles Triangle 15"/>
          <p:cNvSpPr/>
          <p:nvPr/>
        </p:nvSpPr>
        <p:spPr>
          <a:xfrm rot="5400000">
            <a:off x="3944202" y="3493828"/>
            <a:ext cx="3930554" cy="3275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476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Forecast - Mean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29</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13" name="TextBox 12"/>
          <p:cNvSpPr txBox="1"/>
          <p:nvPr/>
        </p:nvSpPr>
        <p:spPr>
          <a:xfrm>
            <a:off x="6110783" y="1992574"/>
            <a:ext cx="2647666" cy="923330"/>
          </a:xfrm>
          <a:prstGeom prst="rect">
            <a:avLst/>
          </a:prstGeom>
          <a:solidFill>
            <a:schemeClr val="accent5"/>
          </a:solidFill>
        </p:spPr>
        <p:txBody>
          <a:bodyPr wrap="square" rtlCol="0">
            <a:spAutoFit/>
          </a:bodyPr>
          <a:lstStyle/>
          <a:p>
            <a:r>
              <a:rPr lang="en-US" dirty="0"/>
              <a:t>Takes the mean for the series and repeats as future forecasts.</a:t>
            </a:r>
          </a:p>
        </p:txBody>
      </p:sp>
      <p:sp>
        <p:nvSpPr>
          <p:cNvPr id="14" name="TextBox 13"/>
          <p:cNvSpPr txBox="1"/>
          <p:nvPr/>
        </p:nvSpPr>
        <p:spPr>
          <a:xfrm>
            <a:off x="6110783" y="3152129"/>
            <a:ext cx="2647666" cy="369332"/>
          </a:xfrm>
          <a:prstGeom prst="rect">
            <a:avLst/>
          </a:prstGeom>
          <a:solidFill>
            <a:schemeClr val="accent5"/>
          </a:solidFill>
        </p:spPr>
        <p:txBody>
          <a:bodyPr wrap="square" rtlCol="0">
            <a:spAutoFit/>
          </a:bodyPr>
          <a:lstStyle/>
          <a:p>
            <a:r>
              <a:rPr lang="en-US" dirty="0"/>
              <a:t>Does this look accurate?</a:t>
            </a:r>
          </a:p>
        </p:txBody>
      </p:sp>
      <p:sp>
        <p:nvSpPr>
          <p:cNvPr id="15" name="TextBox 14"/>
          <p:cNvSpPr txBox="1"/>
          <p:nvPr/>
        </p:nvSpPr>
        <p:spPr>
          <a:xfrm>
            <a:off x="6110783" y="3757685"/>
            <a:ext cx="2647666" cy="646331"/>
          </a:xfrm>
          <a:prstGeom prst="rect">
            <a:avLst/>
          </a:prstGeom>
          <a:solidFill>
            <a:schemeClr val="accent5"/>
          </a:solidFill>
        </p:spPr>
        <p:txBody>
          <a:bodyPr wrap="square" rtlCol="0">
            <a:spAutoFit/>
          </a:bodyPr>
          <a:lstStyle/>
          <a:p>
            <a:r>
              <a:rPr lang="en-US" dirty="0"/>
              <a:t>When would this be appropriate?</a:t>
            </a:r>
          </a:p>
        </p:txBody>
      </p:sp>
      <p:sp>
        <p:nvSpPr>
          <p:cNvPr id="16" name="Isosceles Triangle 15"/>
          <p:cNvSpPr/>
          <p:nvPr/>
        </p:nvSpPr>
        <p:spPr>
          <a:xfrm rot="5400000">
            <a:off x="3944202" y="3493828"/>
            <a:ext cx="3930554" cy="3275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47914" y="1719011"/>
            <a:ext cx="5232492" cy="3799473"/>
          </a:xfrm>
          <a:prstGeom prst="rect">
            <a:avLst/>
          </a:prstGeom>
          <a:ln>
            <a:solidFill>
              <a:schemeClr val="tx1"/>
            </a:solidFill>
          </a:ln>
        </p:spPr>
      </p:pic>
    </p:spTree>
    <p:extLst>
      <p:ext uri="{BB962C8B-B14F-4D97-AF65-F5344CB8AC3E}">
        <p14:creationId xmlns:p14="http://schemas.microsoft.com/office/powerpoint/2010/main" val="3021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9CF12-30E2-42AE-B34C-9BC94FEBF964}"/>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4" name="Slide Number Placeholder 3">
            <a:extLst>
              <a:ext uri="{FF2B5EF4-FFF2-40B4-BE49-F238E27FC236}">
                <a16:creationId xmlns:a16="http://schemas.microsoft.com/office/drawing/2014/main" id="{31D84C2A-4276-4290-A121-0469B8157876}"/>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7CF45EE8-995A-4EDF-98B2-876D4AB98FDA}"/>
              </a:ext>
            </a:extLst>
          </p:cNvPr>
          <p:cNvSpPr>
            <a:spLocks noGrp="1"/>
          </p:cNvSpPr>
          <p:nvPr>
            <p:ph type="ftr" sz="quarter" idx="3"/>
          </p:nvPr>
        </p:nvSpPr>
        <p:spPr/>
        <p:txBody>
          <a:bodyPr/>
          <a:lstStyle/>
          <a:p>
            <a:r>
              <a:rPr lang="en-US" dirty="0"/>
              <a:t>Kwartler CSCI 96</a:t>
            </a:r>
          </a:p>
        </p:txBody>
      </p:sp>
      <p:sp>
        <p:nvSpPr>
          <p:cNvPr id="6" name="Content Placeholder 2">
            <a:extLst>
              <a:ext uri="{FF2B5EF4-FFF2-40B4-BE49-F238E27FC236}">
                <a16:creationId xmlns:a16="http://schemas.microsoft.com/office/drawing/2014/main" id="{0F99D124-A478-4855-982C-0F6EAD9A487E}"/>
              </a:ext>
            </a:extLst>
          </p:cNvPr>
          <p:cNvSpPr txBox="1">
            <a:spLocks/>
          </p:cNvSpPr>
          <p:nvPr/>
        </p:nvSpPr>
        <p:spPr>
          <a:xfrm>
            <a:off x="914400" y="1676400"/>
            <a:ext cx="7772400" cy="4343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Forecast future values of a time series</a:t>
            </a:r>
          </a:p>
          <a:p>
            <a:r>
              <a:rPr lang="en-US" dirty="0"/>
              <a:t>Distinction between forecasting (main focus) and describing/explaining</a:t>
            </a:r>
          </a:p>
          <a:p>
            <a:r>
              <a:rPr lang="en-US" dirty="0"/>
              <a:t>Before forecasting understand “periodicity”</a:t>
            </a:r>
          </a:p>
          <a:p>
            <a:r>
              <a:rPr lang="en-US" dirty="0"/>
              <a:t>Four components of time series (meta-data):</a:t>
            </a:r>
          </a:p>
          <a:p>
            <a:pPr lvl="1">
              <a:buFont typeface="Arial" charset="0"/>
              <a:buChar char="•"/>
            </a:pPr>
            <a:r>
              <a:rPr lang="en-US" dirty="0"/>
              <a:t>Level</a:t>
            </a:r>
          </a:p>
          <a:p>
            <a:pPr lvl="1">
              <a:buFont typeface="Arial" charset="0"/>
              <a:buChar char="•"/>
            </a:pPr>
            <a:r>
              <a:rPr lang="en-US" dirty="0"/>
              <a:t>Trend</a:t>
            </a:r>
          </a:p>
          <a:p>
            <a:pPr lvl="1">
              <a:buFont typeface="Arial" charset="0"/>
              <a:buChar char="•"/>
            </a:pPr>
            <a:r>
              <a:rPr lang="en-US" dirty="0"/>
              <a:t>Seasonality</a:t>
            </a:r>
          </a:p>
          <a:p>
            <a:pPr lvl="1">
              <a:buFont typeface="Arial" charset="0"/>
              <a:buChar char="•"/>
            </a:pPr>
            <a:r>
              <a:rPr lang="en-US" dirty="0"/>
              <a:t>Noise</a:t>
            </a:r>
          </a:p>
          <a:p>
            <a:pPr>
              <a:buFont typeface="Arial" charset="0"/>
              <a:buChar char="•"/>
            </a:pPr>
            <a:r>
              <a:rPr lang="en-US" dirty="0"/>
              <a:t>Time series data is great for enrichment and engineering e.g. “event flags” but can be modeled as a standalone vector due to the meta data </a:t>
            </a:r>
            <a:r>
              <a:rPr lang="en-US" i="1" dirty="0"/>
              <a:t>“inside” </a:t>
            </a:r>
            <a:r>
              <a:rPr lang="en-US" dirty="0"/>
              <a:t>the vector.</a:t>
            </a:r>
          </a:p>
        </p:txBody>
      </p:sp>
      <p:sp>
        <p:nvSpPr>
          <p:cNvPr id="7" name="Title 1">
            <a:extLst>
              <a:ext uri="{FF2B5EF4-FFF2-40B4-BE49-F238E27FC236}">
                <a16:creationId xmlns:a16="http://schemas.microsoft.com/office/drawing/2014/main" id="{CF693E49-70BD-4C3F-A7E3-57DB09DE4ABC}"/>
              </a:ext>
            </a:extLst>
          </p:cNvPr>
          <p:cNvSpPr>
            <a:spLocks noGrp="1"/>
          </p:cNvSpPr>
          <p:nvPr>
            <p:ph type="title"/>
          </p:nvPr>
        </p:nvSpPr>
        <p:spPr/>
        <p:txBody>
          <a:bodyPr/>
          <a:lstStyle/>
          <a:p>
            <a:r>
              <a:rPr lang="en-US"/>
              <a:t>Main ideas</a:t>
            </a:r>
          </a:p>
        </p:txBody>
      </p:sp>
    </p:spTree>
    <p:extLst>
      <p:ext uri="{BB962C8B-B14F-4D97-AF65-F5344CB8AC3E}">
        <p14:creationId xmlns:p14="http://schemas.microsoft.com/office/powerpoint/2010/main" val="342936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Forecast - Drift</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13" name="TextBox 12"/>
          <p:cNvSpPr txBox="1"/>
          <p:nvPr/>
        </p:nvSpPr>
        <p:spPr>
          <a:xfrm>
            <a:off x="6103959" y="1992574"/>
            <a:ext cx="2647666" cy="923330"/>
          </a:xfrm>
          <a:prstGeom prst="rect">
            <a:avLst/>
          </a:prstGeom>
          <a:solidFill>
            <a:schemeClr val="accent5"/>
          </a:solidFill>
        </p:spPr>
        <p:txBody>
          <a:bodyPr wrap="square" rtlCol="0">
            <a:spAutoFit/>
          </a:bodyPr>
          <a:lstStyle/>
          <a:p>
            <a:r>
              <a:rPr lang="en-US" dirty="0"/>
              <a:t>Average rate of change is added from the last known value.</a:t>
            </a:r>
          </a:p>
        </p:txBody>
      </p:sp>
      <p:sp>
        <p:nvSpPr>
          <p:cNvPr id="14" name="TextBox 13"/>
          <p:cNvSpPr txBox="1"/>
          <p:nvPr/>
        </p:nvSpPr>
        <p:spPr>
          <a:xfrm>
            <a:off x="6103959" y="3384144"/>
            <a:ext cx="2647666" cy="646331"/>
          </a:xfrm>
          <a:prstGeom prst="rect">
            <a:avLst/>
          </a:prstGeom>
          <a:solidFill>
            <a:schemeClr val="accent5"/>
          </a:solidFill>
        </p:spPr>
        <p:txBody>
          <a:bodyPr wrap="square" rtlCol="0">
            <a:spAutoFit/>
          </a:bodyPr>
          <a:lstStyle/>
          <a:p>
            <a:r>
              <a:rPr lang="en-US" dirty="0"/>
              <a:t>Often more accurate than mean with strong trend.</a:t>
            </a:r>
          </a:p>
        </p:txBody>
      </p:sp>
      <p:sp>
        <p:nvSpPr>
          <p:cNvPr id="15" name="TextBox 14"/>
          <p:cNvSpPr txBox="1"/>
          <p:nvPr/>
        </p:nvSpPr>
        <p:spPr>
          <a:xfrm>
            <a:off x="6103959" y="4262655"/>
            <a:ext cx="2647666" cy="646331"/>
          </a:xfrm>
          <a:prstGeom prst="rect">
            <a:avLst/>
          </a:prstGeom>
          <a:solidFill>
            <a:schemeClr val="accent5"/>
          </a:solidFill>
        </p:spPr>
        <p:txBody>
          <a:bodyPr wrap="square" rtlCol="0">
            <a:spAutoFit/>
          </a:bodyPr>
          <a:lstStyle/>
          <a:p>
            <a:r>
              <a:rPr lang="en-US" dirty="0"/>
              <a:t>Accuracy hurt by seasonality.</a:t>
            </a:r>
          </a:p>
        </p:txBody>
      </p:sp>
      <p:pic>
        <p:nvPicPr>
          <p:cNvPr id="1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70" y="1597001"/>
            <a:ext cx="4928406" cy="46984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Isosceles Triangle 2"/>
          <p:cNvSpPr/>
          <p:nvPr/>
        </p:nvSpPr>
        <p:spPr>
          <a:xfrm rot="5400000">
            <a:off x="3364174" y="3650777"/>
            <a:ext cx="4599296" cy="545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93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9252" y="1569493"/>
            <a:ext cx="5380095" cy="4510585"/>
          </a:xfrm>
          <a:prstGeom prst="rect">
            <a:avLst/>
          </a:prstGeom>
          <a:ln>
            <a:solidFill>
              <a:schemeClr val="accent4"/>
            </a:solidFill>
          </a:ln>
        </p:spPr>
      </p:pic>
      <p:sp>
        <p:nvSpPr>
          <p:cNvPr id="2" name="Title 1"/>
          <p:cNvSpPr>
            <a:spLocks noGrp="1"/>
          </p:cNvSpPr>
          <p:nvPr>
            <p:ph type="title"/>
          </p:nvPr>
        </p:nvSpPr>
        <p:spPr/>
        <p:txBody>
          <a:bodyPr/>
          <a:lstStyle/>
          <a:p>
            <a:r>
              <a:rPr lang="en-US" dirty="0"/>
              <a:t>Naïve Forecast – Naïve (true)</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31</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13" name="TextBox 12"/>
          <p:cNvSpPr txBox="1"/>
          <p:nvPr/>
        </p:nvSpPr>
        <p:spPr>
          <a:xfrm>
            <a:off x="6110783" y="1992574"/>
            <a:ext cx="2647666" cy="369332"/>
          </a:xfrm>
          <a:prstGeom prst="rect">
            <a:avLst/>
          </a:prstGeom>
          <a:solidFill>
            <a:schemeClr val="accent5"/>
          </a:solidFill>
        </p:spPr>
        <p:txBody>
          <a:bodyPr wrap="square" rtlCol="0">
            <a:spAutoFit/>
          </a:bodyPr>
          <a:lstStyle/>
          <a:p>
            <a:r>
              <a:rPr lang="en-US" dirty="0"/>
              <a:t>Uses last value as future.</a:t>
            </a:r>
          </a:p>
        </p:txBody>
      </p:sp>
      <p:sp>
        <p:nvSpPr>
          <p:cNvPr id="14" name="TextBox 13"/>
          <p:cNvSpPr txBox="1"/>
          <p:nvPr/>
        </p:nvSpPr>
        <p:spPr>
          <a:xfrm>
            <a:off x="6151727" y="2756344"/>
            <a:ext cx="2647666" cy="369332"/>
          </a:xfrm>
          <a:prstGeom prst="rect">
            <a:avLst/>
          </a:prstGeom>
          <a:solidFill>
            <a:schemeClr val="accent5"/>
          </a:solidFill>
        </p:spPr>
        <p:txBody>
          <a:bodyPr wrap="square" rtlCol="0">
            <a:spAutoFit/>
          </a:bodyPr>
          <a:lstStyle/>
          <a:p>
            <a:r>
              <a:rPr lang="en-US" dirty="0"/>
              <a:t>Does this look accurate?</a:t>
            </a:r>
          </a:p>
        </p:txBody>
      </p:sp>
      <p:sp>
        <p:nvSpPr>
          <p:cNvPr id="15" name="TextBox 14"/>
          <p:cNvSpPr txBox="1"/>
          <p:nvPr/>
        </p:nvSpPr>
        <p:spPr>
          <a:xfrm>
            <a:off x="6192670" y="3457436"/>
            <a:ext cx="2647666" cy="646331"/>
          </a:xfrm>
          <a:prstGeom prst="rect">
            <a:avLst/>
          </a:prstGeom>
          <a:solidFill>
            <a:schemeClr val="accent5"/>
          </a:solidFill>
        </p:spPr>
        <p:txBody>
          <a:bodyPr wrap="square" rtlCol="0">
            <a:spAutoFit/>
          </a:bodyPr>
          <a:lstStyle/>
          <a:p>
            <a:r>
              <a:rPr lang="en-US" dirty="0"/>
              <a:t>When would this be appropriate?</a:t>
            </a:r>
          </a:p>
        </p:txBody>
      </p:sp>
      <p:sp>
        <p:nvSpPr>
          <p:cNvPr id="18" name="Isosceles Triangle 17"/>
          <p:cNvSpPr/>
          <p:nvPr/>
        </p:nvSpPr>
        <p:spPr>
          <a:xfrm rot="5400000">
            <a:off x="3944202" y="3493828"/>
            <a:ext cx="3930554" cy="3275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48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9252" y="1563632"/>
            <a:ext cx="5381864" cy="4512067"/>
          </a:xfrm>
          <a:prstGeom prst="rect">
            <a:avLst/>
          </a:prstGeom>
          <a:ln>
            <a:solidFill>
              <a:schemeClr val="accent4"/>
            </a:solidFill>
          </a:ln>
        </p:spPr>
      </p:pic>
      <p:sp>
        <p:nvSpPr>
          <p:cNvPr id="2" name="Title 1"/>
          <p:cNvSpPr>
            <a:spLocks noGrp="1"/>
          </p:cNvSpPr>
          <p:nvPr>
            <p:ph type="title"/>
          </p:nvPr>
        </p:nvSpPr>
        <p:spPr/>
        <p:txBody>
          <a:bodyPr/>
          <a:lstStyle/>
          <a:p>
            <a:r>
              <a:rPr lang="en-US" dirty="0"/>
              <a:t>Naïve Forecast – Naïve Seasonal</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32</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13" name="TextBox 12"/>
          <p:cNvSpPr txBox="1"/>
          <p:nvPr/>
        </p:nvSpPr>
        <p:spPr>
          <a:xfrm>
            <a:off x="6110783" y="1992574"/>
            <a:ext cx="2647666" cy="1200329"/>
          </a:xfrm>
          <a:prstGeom prst="rect">
            <a:avLst/>
          </a:prstGeom>
          <a:solidFill>
            <a:schemeClr val="accent5"/>
          </a:solidFill>
        </p:spPr>
        <p:txBody>
          <a:bodyPr wrap="square" rtlCol="0">
            <a:spAutoFit/>
          </a:bodyPr>
          <a:lstStyle/>
          <a:p>
            <a:r>
              <a:rPr lang="en-US" dirty="0"/>
              <a:t>Uses last corresponding seasonal values in a repeating pattern.  Good if no trend.</a:t>
            </a:r>
          </a:p>
        </p:txBody>
      </p:sp>
      <p:sp>
        <p:nvSpPr>
          <p:cNvPr id="14" name="TextBox 13"/>
          <p:cNvSpPr txBox="1"/>
          <p:nvPr/>
        </p:nvSpPr>
        <p:spPr>
          <a:xfrm>
            <a:off x="6110783" y="3438733"/>
            <a:ext cx="2647666" cy="369332"/>
          </a:xfrm>
          <a:prstGeom prst="rect">
            <a:avLst/>
          </a:prstGeom>
          <a:solidFill>
            <a:schemeClr val="accent5"/>
          </a:solidFill>
        </p:spPr>
        <p:txBody>
          <a:bodyPr wrap="square" rtlCol="0">
            <a:spAutoFit/>
          </a:bodyPr>
          <a:lstStyle/>
          <a:p>
            <a:r>
              <a:rPr lang="en-US" dirty="0"/>
              <a:t>Does this look accurate?</a:t>
            </a:r>
          </a:p>
        </p:txBody>
      </p:sp>
      <p:sp>
        <p:nvSpPr>
          <p:cNvPr id="15" name="TextBox 14"/>
          <p:cNvSpPr txBox="1"/>
          <p:nvPr/>
        </p:nvSpPr>
        <p:spPr>
          <a:xfrm>
            <a:off x="6110783" y="4044289"/>
            <a:ext cx="2647666" cy="646331"/>
          </a:xfrm>
          <a:prstGeom prst="rect">
            <a:avLst/>
          </a:prstGeom>
          <a:solidFill>
            <a:schemeClr val="accent5"/>
          </a:solidFill>
        </p:spPr>
        <p:txBody>
          <a:bodyPr wrap="square" rtlCol="0">
            <a:spAutoFit/>
          </a:bodyPr>
          <a:lstStyle/>
          <a:p>
            <a:r>
              <a:rPr lang="en-US" dirty="0"/>
              <a:t>When would this be appropriate?</a:t>
            </a:r>
          </a:p>
        </p:txBody>
      </p:sp>
      <p:sp>
        <p:nvSpPr>
          <p:cNvPr id="18" name="Isosceles Triangle 17"/>
          <p:cNvSpPr/>
          <p:nvPr/>
        </p:nvSpPr>
        <p:spPr>
          <a:xfrm rot="5400000">
            <a:off x="3944202" y="3493828"/>
            <a:ext cx="3930554" cy="3275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961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514721" y="3798725"/>
            <a:ext cx="4900655" cy="2748853"/>
            <a:chOff x="3979942" y="3412955"/>
            <a:chExt cx="4900655" cy="2748853"/>
          </a:xfrm>
        </p:grpSpPr>
        <p:pic>
          <p:nvPicPr>
            <p:cNvPr id="18437" name="Picture 5" descr="Image result for normal distribution curve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665" y="3980582"/>
              <a:ext cx="4638675" cy="218122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V="1">
              <a:off x="4217880" y="4089242"/>
              <a:ext cx="0" cy="164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3700923" y="4891063"/>
              <a:ext cx="835037" cy="276999"/>
            </a:xfrm>
            <a:prstGeom prst="rect">
              <a:avLst/>
            </a:prstGeom>
            <a:noFill/>
          </p:spPr>
          <p:txBody>
            <a:bodyPr wrap="none" rtlCol="0">
              <a:spAutoFit/>
            </a:bodyPr>
            <a:lstStyle/>
            <a:p>
              <a:r>
                <a:rPr lang="en-US" sz="1200" dirty="0"/>
                <a:t>Frequency</a:t>
              </a:r>
            </a:p>
          </p:txBody>
        </p:sp>
        <p:cxnSp>
          <p:nvCxnSpPr>
            <p:cNvPr id="19" name="Straight Arrow Connector 18"/>
            <p:cNvCxnSpPr/>
            <p:nvPr/>
          </p:nvCxnSpPr>
          <p:spPr>
            <a:xfrm>
              <a:off x="4217157" y="5717621"/>
              <a:ext cx="466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72723" y="5724699"/>
              <a:ext cx="589649" cy="276999"/>
            </a:xfrm>
            <a:prstGeom prst="rect">
              <a:avLst/>
            </a:prstGeom>
            <a:noFill/>
          </p:spPr>
          <p:txBody>
            <a:bodyPr wrap="none" rtlCol="0">
              <a:spAutoFit/>
            </a:bodyPr>
            <a:lstStyle/>
            <a:p>
              <a:r>
                <a:rPr lang="en-US" sz="1200" dirty="0"/>
                <a:t>Values</a:t>
              </a:r>
            </a:p>
          </p:txBody>
        </p:sp>
        <p:cxnSp>
          <p:nvCxnSpPr>
            <p:cNvPr id="23" name="Straight Arrow Connector 22"/>
            <p:cNvCxnSpPr/>
            <p:nvPr/>
          </p:nvCxnSpPr>
          <p:spPr>
            <a:xfrm flipV="1">
              <a:off x="6388768" y="3581398"/>
              <a:ext cx="1215191" cy="2165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543800" y="3412955"/>
              <a:ext cx="1287532" cy="461665"/>
            </a:xfrm>
            <a:prstGeom prst="rect">
              <a:avLst/>
            </a:prstGeom>
            <a:noFill/>
          </p:spPr>
          <p:txBody>
            <a:bodyPr wrap="none" rtlCol="0">
              <a:spAutoFit/>
            </a:bodyPr>
            <a:lstStyle/>
            <a:p>
              <a:r>
                <a:rPr lang="en-US" sz="1200" dirty="0"/>
                <a:t>Mu:</a:t>
              </a:r>
            </a:p>
            <a:p>
              <a:r>
                <a:rPr lang="en-US" sz="1200" dirty="0" err="1"/>
                <a:t>Avg</a:t>
              </a:r>
              <a:r>
                <a:rPr lang="en-US" sz="1200" dirty="0"/>
                <a:t> of population</a:t>
              </a:r>
            </a:p>
          </p:txBody>
        </p:sp>
      </p:grpSp>
      <p:sp>
        <p:nvSpPr>
          <p:cNvPr id="2" name="Title 1"/>
          <p:cNvSpPr>
            <a:spLocks noGrp="1"/>
          </p:cNvSpPr>
          <p:nvPr>
            <p:ph type="title"/>
          </p:nvPr>
        </p:nvSpPr>
        <p:spPr/>
        <p:txBody>
          <a:bodyPr/>
          <a:lstStyle/>
          <a:p>
            <a:r>
              <a:rPr lang="en-US" dirty="0"/>
              <a:t>Shaded Forecast Area?</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33</a:t>
            </a:fld>
            <a:endParaRPr lang="en-US"/>
          </a:p>
        </p:txBody>
      </p:sp>
      <p:sp>
        <p:nvSpPr>
          <p:cNvPr id="6" name="Footer Placeholder 5"/>
          <p:cNvSpPr>
            <a:spLocks noGrp="1"/>
          </p:cNvSpPr>
          <p:nvPr>
            <p:ph type="ftr" sz="quarter" idx="3"/>
          </p:nvPr>
        </p:nvSpPr>
        <p:spPr/>
        <p:txBody>
          <a:bodyPr/>
          <a:lstStyle/>
          <a:p>
            <a:r>
              <a:rPr lang="en-US" dirty="0"/>
              <a:t>Kwartler CSCI 96</a:t>
            </a:r>
          </a:p>
        </p:txBody>
      </p:sp>
      <p:pic>
        <p:nvPicPr>
          <p:cNvPr id="12" name="Picture 11"/>
          <p:cNvPicPr>
            <a:picLocks noChangeAspect="1"/>
          </p:cNvPicPr>
          <p:nvPr/>
        </p:nvPicPr>
        <p:blipFill rotWithShape="1">
          <a:blip r:embed="rId3"/>
          <a:srcRect l="75705" t="13454" r="5640" b="53169"/>
          <a:stretch/>
        </p:blipFill>
        <p:spPr>
          <a:xfrm>
            <a:off x="423081" y="1296530"/>
            <a:ext cx="2361062" cy="4639049"/>
          </a:xfrm>
          <a:prstGeom prst="rect">
            <a:avLst/>
          </a:prstGeom>
          <a:ln>
            <a:solidFill>
              <a:schemeClr val="accent4"/>
            </a:solidFill>
          </a:ln>
        </p:spPr>
      </p:pic>
      <p:sp>
        <p:nvSpPr>
          <p:cNvPr id="3" name="TextBox 2"/>
          <p:cNvSpPr txBox="1"/>
          <p:nvPr/>
        </p:nvSpPr>
        <p:spPr>
          <a:xfrm>
            <a:off x="3491911" y="1146406"/>
            <a:ext cx="5567422" cy="369332"/>
          </a:xfrm>
          <a:prstGeom prst="rect">
            <a:avLst/>
          </a:prstGeom>
          <a:solidFill>
            <a:schemeClr val="accent5"/>
          </a:solidFill>
        </p:spPr>
        <p:txBody>
          <a:bodyPr wrap="none" rtlCol="0">
            <a:spAutoFit/>
          </a:bodyPr>
          <a:lstStyle/>
          <a:p>
            <a:r>
              <a:rPr lang="en-US" dirty="0"/>
              <a:t>Independent and identically distributed random variables</a:t>
            </a:r>
          </a:p>
        </p:txBody>
      </p:sp>
      <p:sp>
        <p:nvSpPr>
          <p:cNvPr id="13" name="TextBox 12"/>
          <p:cNvSpPr txBox="1"/>
          <p:nvPr/>
        </p:nvSpPr>
        <p:spPr>
          <a:xfrm>
            <a:off x="3507480" y="1520862"/>
            <a:ext cx="5522220" cy="2492990"/>
          </a:xfrm>
          <a:prstGeom prst="rect">
            <a:avLst/>
          </a:prstGeom>
          <a:noFill/>
        </p:spPr>
        <p:txBody>
          <a:bodyPr wrap="square" rtlCol="0">
            <a:spAutoFit/>
          </a:bodyPr>
          <a:lstStyle/>
          <a:p>
            <a:pPr marL="109538" indent="-109538">
              <a:buFont typeface="Arial" panose="020B0604020202020204" pitchFamily="34" charset="0"/>
              <a:buChar char="•"/>
            </a:pPr>
            <a:r>
              <a:rPr lang="en-US" sz="2000" dirty="0"/>
              <a:t>Represents Prediction Intervals</a:t>
            </a:r>
          </a:p>
          <a:p>
            <a:pPr marL="109538" indent="-109538">
              <a:buFont typeface="Arial" panose="020B0604020202020204" pitchFamily="34" charset="0"/>
              <a:buChar char="•"/>
            </a:pPr>
            <a:r>
              <a:rPr lang="en-US" sz="2000" dirty="0"/>
              <a:t>Assumes a normal distribution</a:t>
            </a:r>
          </a:p>
          <a:p>
            <a:pPr marL="566738" lvl="1" indent="-109538">
              <a:buFont typeface="Arial" panose="020B0604020202020204" pitchFamily="34" charset="0"/>
              <a:buChar char="•"/>
            </a:pPr>
            <a:r>
              <a:rPr lang="en-US" altLang="en-US" sz="1400" dirty="0">
                <a:solidFill>
                  <a:srgbClr val="000000"/>
                </a:solidFill>
                <a:latin typeface="Consolas" panose="020B0609020204030204" pitchFamily="49" charset="0"/>
                <a:cs typeface="Consolas" panose="020B0609020204030204" pitchFamily="49" charset="0"/>
              </a:rPr>
              <a:t>Lo 80 </a:t>
            </a:r>
          </a:p>
          <a:p>
            <a:pPr marL="566738" lvl="1" indent="-109538">
              <a:buFont typeface="Arial" panose="020B0604020202020204" pitchFamily="34" charset="0"/>
              <a:buChar char="•"/>
            </a:pPr>
            <a:r>
              <a:rPr lang="en-US" altLang="en-US" sz="1400" dirty="0">
                <a:solidFill>
                  <a:srgbClr val="000000"/>
                </a:solidFill>
                <a:latin typeface="Consolas" panose="020B0609020204030204" pitchFamily="49" charset="0"/>
                <a:cs typeface="Consolas" panose="020B0609020204030204" pitchFamily="49" charset="0"/>
              </a:rPr>
              <a:t>Hi 80 </a:t>
            </a:r>
          </a:p>
          <a:p>
            <a:pPr marL="566738" lvl="1" indent="-109538">
              <a:buFont typeface="Arial" panose="020B0604020202020204" pitchFamily="34" charset="0"/>
              <a:buChar char="•"/>
            </a:pPr>
            <a:r>
              <a:rPr lang="en-US" altLang="en-US" sz="1400" dirty="0">
                <a:solidFill>
                  <a:srgbClr val="000000"/>
                </a:solidFill>
                <a:latin typeface="Consolas" panose="020B0609020204030204" pitchFamily="49" charset="0"/>
                <a:cs typeface="Consolas" panose="020B0609020204030204" pitchFamily="49" charset="0"/>
              </a:rPr>
              <a:t>Lo 95 </a:t>
            </a:r>
          </a:p>
          <a:p>
            <a:pPr marL="566738" lvl="1" indent="-109538">
              <a:buFont typeface="Arial" panose="020B0604020202020204" pitchFamily="34" charset="0"/>
              <a:buChar char="•"/>
            </a:pPr>
            <a:r>
              <a:rPr lang="en-US" altLang="en-US" sz="1400" dirty="0">
                <a:solidFill>
                  <a:srgbClr val="000000"/>
                </a:solidFill>
                <a:latin typeface="Consolas" panose="020B0609020204030204" pitchFamily="49" charset="0"/>
                <a:cs typeface="Consolas" panose="020B0609020204030204" pitchFamily="49" charset="0"/>
              </a:rPr>
              <a:t>Hi 95</a:t>
            </a:r>
          </a:p>
          <a:p>
            <a:pPr marL="109538" indent="-109538">
              <a:buFont typeface="Arial" panose="020B0604020202020204" pitchFamily="34" charset="0"/>
              <a:buChar char="•"/>
            </a:pPr>
            <a:r>
              <a:rPr lang="en-US" sz="2000" dirty="0"/>
              <a:t>Each period increases standard deviation; stretching out the normal distribution.</a:t>
            </a:r>
          </a:p>
          <a:p>
            <a:pPr marL="566738" lvl="1" indent="-109538">
              <a:buFont typeface="Arial" panose="020B0604020202020204" pitchFamily="34" charset="0"/>
              <a:buChar char="•"/>
            </a:pPr>
            <a:r>
              <a:rPr lang="en-US" dirty="0"/>
              <a:t>As time progresses uncertainty increases</a:t>
            </a:r>
          </a:p>
        </p:txBody>
      </p:sp>
      <p:sp>
        <p:nvSpPr>
          <p:cNvPr id="27" name="Isosceles Triangle 26"/>
          <p:cNvSpPr/>
          <p:nvPr/>
        </p:nvSpPr>
        <p:spPr>
          <a:xfrm rot="5400000">
            <a:off x="834188" y="3384883"/>
            <a:ext cx="4652210" cy="44918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388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Shaded Forecast Area?</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34</a:t>
            </a:fld>
            <a:endParaRPr lang="en-US"/>
          </a:p>
        </p:txBody>
      </p:sp>
      <p:sp>
        <p:nvSpPr>
          <p:cNvPr id="6" name="Footer Placeholder 5"/>
          <p:cNvSpPr>
            <a:spLocks noGrp="1"/>
          </p:cNvSpPr>
          <p:nvPr>
            <p:ph type="ftr" sz="quarter" idx="3"/>
          </p:nvPr>
        </p:nvSpPr>
        <p:spPr/>
        <p:txBody>
          <a:bodyPr/>
          <a:lstStyle/>
          <a:p>
            <a:r>
              <a:rPr lang="en-US" dirty="0"/>
              <a:t>Kwartler CSCI 96</a:t>
            </a:r>
          </a:p>
        </p:txBody>
      </p:sp>
      <p:pic>
        <p:nvPicPr>
          <p:cNvPr id="12" name="Picture 11"/>
          <p:cNvPicPr>
            <a:picLocks noChangeAspect="1"/>
          </p:cNvPicPr>
          <p:nvPr/>
        </p:nvPicPr>
        <p:blipFill rotWithShape="1">
          <a:blip r:embed="rId2"/>
          <a:srcRect l="75705" t="13454" r="5640" b="53169"/>
          <a:stretch/>
        </p:blipFill>
        <p:spPr>
          <a:xfrm>
            <a:off x="505063" y="1491917"/>
            <a:ext cx="3890472" cy="4172600"/>
          </a:xfrm>
          <a:prstGeom prst="rect">
            <a:avLst/>
          </a:prstGeom>
          <a:ln>
            <a:solidFill>
              <a:schemeClr val="accent4"/>
            </a:solidFill>
          </a:ln>
        </p:spPr>
      </p:pic>
      <p:sp>
        <p:nvSpPr>
          <p:cNvPr id="13" name="TextBox 12"/>
          <p:cNvSpPr txBox="1"/>
          <p:nvPr/>
        </p:nvSpPr>
        <p:spPr>
          <a:xfrm>
            <a:off x="5277854" y="1403560"/>
            <a:ext cx="3625516" cy="3662541"/>
          </a:xfrm>
          <a:prstGeom prst="rect">
            <a:avLst/>
          </a:prstGeom>
          <a:noFill/>
        </p:spPr>
        <p:txBody>
          <a:bodyPr wrap="square" rtlCol="0">
            <a:spAutoFit/>
          </a:bodyPr>
          <a:lstStyle/>
          <a:p>
            <a:pPr marL="109538" indent="-109538">
              <a:buFont typeface="Arial" panose="020B0604020202020204" pitchFamily="34" charset="0"/>
              <a:buChar char="•"/>
            </a:pPr>
            <a:r>
              <a:rPr lang="en-US" sz="2400" dirty="0"/>
              <a:t>Laying the normal distribution onto the forecast you get a probability centered at the forecast.</a:t>
            </a:r>
          </a:p>
          <a:p>
            <a:pPr marL="109538" indent="-109538">
              <a:buFont typeface="Arial" panose="020B0604020202020204" pitchFamily="34" charset="0"/>
              <a:buChar char="•"/>
            </a:pPr>
            <a:r>
              <a:rPr lang="en-US" sz="2400" dirty="0"/>
              <a:t>Green is the “point estimate”</a:t>
            </a:r>
          </a:p>
          <a:p>
            <a:pPr marL="566738" lvl="1" indent="-109538">
              <a:buFont typeface="Arial" panose="020B0604020202020204" pitchFamily="34" charset="0"/>
              <a:buChar char="•"/>
            </a:pPr>
            <a:r>
              <a:rPr lang="en-US" altLang="en-US" sz="1600" dirty="0">
                <a:solidFill>
                  <a:srgbClr val="000000"/>
                </a:solidFill>
                <a:latin typeface="Consolas" panose="020B0609020204030204" pitchFamily="49" charset="0"/>
                <a:cs typeface="Consolas" panose="020B0609020204030204" pitchFamily="49" charset="0"/>
              </a:rPr>
              <a:t>Lo 80 </a:t>
            </a:r>
          </a:p>
          <a:p>
            <a:pPr marL="566738" lvl="1" indent="-109538">
              <a:buFont typeface="Arial" panose="020B0604020202020204" pitchFamily="34" charset="0"/>
              <a:buChar char="•"/>
            </a:pPr>
            <a:r>
              <a:rPr lang="en-US" altLang="en-US" sz="1600" dirty="0">
                <a:solidFill>
                  <a:srgbClr val="000000"/>
                </a:solidFill>
                <a:latin typeface="Consolas" panose="020B0609020204030204" pitchFamily="49" charset="0"/>
                <a:cs typeface="Consolas" panose="020B0609020204030204" pitchFamily="49" charset="0"/>
              </a:rPr>
              <a:t>Hi 80 </a:t>
            </a:r>
          </a:p>
          <a:p>
            <a:pPr marL="566738" lvl="1" indent="-109538">
              <a:buFont typeface="Arial" panose="020B0604020202020204" pitchFamily="34" charset="0"/>
              <a:buChar char="•"/>
            </a:pPr>
            <a:r>
              <a:rPr lang="en-US" altLang="en-US" sz="1600" dirty="0">
                <a:solidFill>
                  <a:srgbClr val="000000"/>
                </a:solidFill>
                <a:latin typeface="Consolas" panose="020B0609020204030204" pitchFamily="49" charset="0"/>
                <a:cs typeface="Consolas" panose="020B0609020204030204" pitchFamily="49" charset="0"/>
              </a:rPr>
              <a:t>Lo 95 </a:t>
            </a:r>
          </a:p>
          <a:p>
            <a:pPr marL="566738" lvl="1" indent="-109538">
              <a:buFont typeface="Arial" panose="020B0604020202020204" pitchFamily="34" charset="0"/>
              <a:buChar char="•"/>
            </a:pPr>
            <a:r>
              <a:rPr lang="en-US" altLang="en-US" sz="1600" dirty="0">
                <a:solidFill>
                  <a:srgbClr val="000000"/>
                </a:solidFill>
                <a:latin typeface="Consolas" panose="020B0609020204030204" pitchFamily="49" charset="0"/>
                <a:cs typeface="Consolas" panose="020B0609020204030204" pitchFamily="49" charset="0"/>
              </a:rPr>
              <a:t>Hi 95</a:t>
            </a:r>
            <a:endParaRPr lang="en-US" sz="1600" dirty="0">
              <a:latin typeface="Consolas" panose="020B0609020204030204" pitchFamily="49" charset="0"/>
              <a:cs typeface="Consolas" panose="020B0609020204030204" pitchFamily="49" charset="0"/>
            </a:endParaRPr>
          </a:p>
        </p:txBody>
      </p:sp>
      <p:pic>
        <p:nvPicPr>
          <p:cNvPr id="18" name="Picture 2" descr="Image result for normal distribution curve transparent"/>
          <p:cNvPicPr>
            <a:picLocks noChangeAspect="1" noChangeArrowheads="1"/>
          </p:cNvPicPr>
          <p:nvPr/>
        </p:nvPicPr>
        <p:blipFill rotWithShape="1">
          <a:blip r:embed="rId3">
            <a:extLst>
              <a:ext uri="{28A0092B-C50C-407E-A947-70E740481C1C}">
                <a14:useLocalDpi xmlns:a14="http://schemas.microsoft.com/office/drawing/2010/main" val="0"/>
              </a:ext>
            </a:extLst>
          </a:blip>
          <a:srcRect l="6709" t="11922"/>
          <a:stretch/>
        </p:blipFill>
        <p:spPr bwMode="auto">
          <a:xfrm rot="5400000">
            <a:off x="943677" y="3322570"/>
            <a:ext cx="4684298" cy="121549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2713704" y="3045541"/>
            <a:ext cx="125362" cy="12536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03872" y="4510547"/>
            <a:ext cx="125362" cy="1253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703872" y="3610896"/>
            <a:ext cx="125362" cy="1253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cxnSpLocks/>
            <a:stCxn id="31" idx="6"/>
          </p:cNvCxnSpPr>
          <p:nvPr/>
        </p:nvCxnSpPr>
        <p:spPr>
          <a:xfrm>
            <a:off x="2829234" y="4573228"/>
            <a:ext cx="2914341"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2900363" y="3143250"/>
            <a:ext cx="2857500" cy="98583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005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D_NaiveNike.R</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35</a:t>
            </a:fld>
            <a:endParaRPr lang="en-US"/>
          </a:p>
        </p:txBody>
      </p:sp>
      <p:sp>
        <p:nvSpPr>
          <p:cNvPr id="6" name="Footer Placeholder 5"/>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11090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146774"/>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b="1" dirty="0">
                        <a:solidFill>
                          <a:schemeClr val="accent1"/>
                        </a:solidFill>
                      </a:endParaRPr>
                    </a:p>
                  </a:txBody>
                  <a:tcPr/>
                </a:tc>
                <a:tc>
                  <a:txBody>
                    <a:bodyPr/>
                    <a:lstStyle/>
                    <a:p>
                      <a:pPr algn="ctr"/>
                      <a:endParaRPr lang="en-US" sz="2000" b="1" dirty="0">
                        <a:solidFill>
                          <a:schemeClr val="accent1"/>
                        </a:solidFill>
                      </a:endParaRPr>
                    </a:p>
                  </a:txBody>
                  <a:tcPr/>
                </a:tc>
                <a:tc>
                  <a:txBody>
                    <a:bodyPr/>
                    <a:lstStyle/>
                    <a:p>
                      <a:r>
                        <a:rPr lang="en-US" sz="2000" kern="1200" dirty="0">
                          <a:solidFill>
                            <a:schemeClr val="dk1"/>
                          </a:solidFill>
                          <a:latin typeface="+mn-lt"/>
                          <a:ea typeface="+mn-ea"/>
                          <a:cs typeface="+mn-cs"/>
                        </a:rPr>
                        <a:t>What is Forecasting?</a:t>
                      </a:r>
                    </a:p>
                  </a:txBody>
                  <a:tcPr/>
                </a:tc>
                <a:extLst>
                  <a:ext uri="{0D108BD9-81ED-4DB2-BD59-A6C34878D82A}">
                    <a16:rowId xmlns:a16="http://schemas.microsoft.com/office/drawing/2014/main" val="10001"/>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kern="1200" dirty="0">
                          <a:solidFill>
                            <a:schemeClr val="dk1"/>
                          </a:solidFill>
                          <a:latin typeface="+mn-lt"/>
                          <a:ea typeface="+mn-ea"/>
                          <a:cs typeface="+mn-cs"/>
                        </a:rPr>
                        <a:t>Naïve Forecasting Methods</a:t>
                      </a:r>
                    </a:p>
                  </a:txBody>
                  <a:tcPr/>
                </a:tc>
                <a:extLst>
                  <a:ext uri="{0D108BD9-81ED-4DB2-BD59-A6C34878D82A}">
                    <a16:rowId xmlns:a16="http://schemas.microsoft.com/office/drawing/2014/main" val="10002"/>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Time Series Decomposition</a:t>
                      </a:r>
                    </a:p>
                  </a:txBody>
                  <a:tcPr/>
                </a:tc>
                <a:extLst>
                  <a:ext uri="{0D108BD9-81ED-4DB2-BD59-A6C34878D82A}">
                    <a16:rowId xmlns:a16="http://schemas.microsoft.com/office/drawing/2014/main" val="10003"/>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err="1"/>
                        <a:t>HoltWinters</a:t>
                      </a:r>
                      <a:r>
                        <a:rPr lang="en-US" sz="2000" dirty="0"/>
                        <a:t> Forecasting</a:t>
                      </a:r>
                    </a:p>
                  </a:txBody>
                  <a:tcPr/>
                </a:tc>
                <a:extLst>
                  <a:ext uri="{0D108BD9-81ED-4DB2-BD59-A6C34878D82A}">
                    <a16:rowId xmlns:a16="http://schemas.microsoft.com/office/drawing/2014/main" val="10004"/>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Appendix</a:t>
                      </a:r>
                    </a:p>
                  </a:txBody>
                  <a:tcPr/>
                </a:tc>
                <a:extLst>
                  <a:ext uri="{0D108BD9-81ED-4DB2-BD59-A6C34878D82A}">
                    <a16:rowId xmlns:a16="http://schemas.microsoft.com/office/drawing/2014/main" val="10005"/>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6"/>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10/26/20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7" name="Slide Number Placeholder 6"/>
          <p:cNvSpPr>
            <a:spLocks noGrp="1"/>
          </p:cNvSpPr>
          <p:nvPr>
            <p:ph type="sldNum" sz="quarter" idx="12"/>
          </p:nvPr>
        </p:nvSpPr>
        <p:spPr/>
        <p:txBody>
          <a:bodyPr/>
          <a:lstStyle/>
          <a:p>
            <a:fld id="{37290FF7-652B-4475-AEAB-8B1A5D23AE09}" type="slidenum">
              <a:rPr lang="en-US" smtClean="0"/>
              <a:t>36</a:t>
            </a:fld>
            <a:endParaRPr lang="en-US"/>
          </a:p>
        </p:txBody>
      </p:sp>
    </p:spTree>
    <p:extLst>
      <p:ext uri="{BB962C8B-B14F-4D97-AF65-F5344CB8AC3E}">
        <p14:creationId xmlns:p14="http://schemas.microsoft.com/office/powerpoint/2010/main" val="2744780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Decomposition</a:t>
            </a:r>
          </a:p>
        </p:txBody>
      </p:sp>
      <p:sp>
        <p:nvSpPr>
          <p:cNvPr id="3" name="Content Placeholder 2"/>
          <p:cNvSpPr>
            <a:spLocks noGrp="1"/>
          </p:cNvSpPr>
          <p:nvPr>
            <p:ph idx="1"/>
          </p:nvPr>
        </p:nvSpPr>
        <p:spPr>
          <a:xfrm>
            <a:off x="5043488" y="1654272"/>
            <a:ext cx="3771900" cy="1388966"/>
          </a:xfrm>
        </p:spPr>
        <p:txBody>
          <a:bodyPr/>
          <a:lstStyle/>
          <a:p>
            <a:r>
              <a:rPr lang="en-US" dirty="0"/>
              <a:t>Decompose a time series into</a:t>
            </a:r>
          </a:p>
          <a:p>
            <a:pPr lvl="1"/>
            <a:r>
              <a:rPr lang="en-US" dirty="0"/>
              <a:t>Trend</a:t>
            </a:r>
          </a:p>
          <a:p>
            <a:pPr lvl="1"/>
            <a:r>
              <a:rPr lang="en-US" dirty="0"/>
              <a:t>Seasonal</a:t>
            </a:r>
          </a:p>
          <a:p>
            <a:pPr lvl="1"/>
            <a:r>
              <a:rPr lang="en-US" dirty="0"/>
              <a:t>Random (noise)</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37</a:t>
            </a:fld>
            <a:endParaRPr lang="en-US"/>
          </a:p>
        </p:txBody>
      </p:sp>
      <p:sp>
        <p:nvSpPr>
          <p:cNvPr id="6" name="Footer Placeholder 5"/>
          <p:cNvSpPr>
            <a:spLocks noGrp="1"/>
          </p:cNvSpPr>
          <p:nvPr>
            <p:ph type="ftr" sz="quarter" idx="3"/>
          </p:nvPr>
        </p:nvSpPr>
        <p:spPr/>
        <p:txBody>
          <a:bodyPr/>
          <a:lstStyle/>
          <a:p>
            <a:r>
              <a:rPr lang="en-US" dirty="0"/>
              <a:t>Kwartler CSCI 96</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4861707" cy="484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5024438" y="3206847"/>
            <a:ext cx="3771900" cy="2093816"/>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De-Season Data</a:t>
            </a:r>
          </a:p>
          <a:p>
            <a:pPr lvl="1"/>
            <a:r>
              <a:rPr lang="en-US" dirty="0"/>
              <a:t>Helps understand the underlying characteristics of a time series</a:t>
            </a:r>
          </a:p>
          <a:p>
            <a:r>
              <a:rPr lang="en-US" dirty="0"/>
              <a:t>Sometimes applying a forecast or model to the random component can improve accuracy</a:t>
            </a:r>
          </a:p>
        </p:txBody>
      </p:sp>
    </p:spTree>
    <p:extLst>
      <p:ext uri="{BB962C8B-B14F-4D97-AF65-F5344CB8AC3E}">
        <p14:creationId xmlns:p14="http://schemas.microsoft.com/office/powerpoint/2010/main" val="2479150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Decomposition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38</a:t>
            </a:fld>
            <a:endParaRPr lang="en-US"/>
          </a:p>
        </p:txBody>
      </p:sp>
      <p:sp>
        <p:nvSpPr>
          <p:cNvPr id="6" name="Footer Placeholder 5"/>
          <p:cNvSpPr>
            <a:spLocks noGrp="1"/>
          </p:cNvSpPr>
          <p:nvPr>
            <p:ph type="ftr" sz="quarter" idx="3"/>
          </p:nvPr>
        </p:nvSpPr>
        <p:spPr/>
        <p:txBody>
          <a:bodyPr/>
          <a:lstStyle/>
          <a:p>
            <a:r>
              <a:rPr lang="en-US" dirty="0"/>
              <a:t>Kwartler CSCI 96</a:t>
            </a:r>
          </a:p>
        </p:txBody>
      </p:sp>
      <mc:AlternateContent xmlns:mc="http://schemas.openxmlformats.org/markup-compatibility/2006" xmlns:a14="http://schemas.microsoft.com/office/drawing/2010/main">
        <mc:Choice Requires="a14">
          <p:sp>
            <p:nvSpPr>
              <p:cNvPr id="3" name="TextBox 2"/>
              <p:cNvSpPr txBox="1"/>
              <p:nvPr/>
            </p:nvSpPr>
            <p:spPr>
              <a:xfrm>
                <a:off x="2714248" y="1128692"/>
                <a:ext cx="3715504" cy="769441"/>
              </a:xfrm>
              <a:prstGeom prst="rect">
                <a:avLst/>
              </a:prstGeom>
              <a:noFill/>
            </p:spPr>
            <p:txBody>
              <a:bodyPr wrap="none" rtlCol="0">
                <a:spAutoFit/>
              </a:bodyPr>
              <a:lstStyle/>
              <a:p>
                <a:r>
                  <a:rPr lang="en-US" sz="4400" dirty="0" err="1"/>
                  <a:t>Y</a:t>
                </a:r>
                <a:r>
                  <a:rPr lang="en-US" sz="4400" baseline="-25000" dirty="0" err="1"/>
                  <a:t>t</a:t>
                </a:r>
                <a:r>
                  <a:rPr lang="en-US" sz="4400" dirty="0"/>
                  <a:t> = </a:t>
                </a:r>
                <a14:m>
                  <m:oMath xmlns:m="http://schemas.openxmlformats.org/officeDocument/2006/math">
                    <m:r>
                      <a:rPr lang="pt-BR" sz="4400" i="1" smtClean="0">
                        <a:latin typeface="Cambria Math" panose="02040503050406030204" pitchFamily="18" charset="0"/>
                      </a:rPr>
                      <m:t>𝑓</m:t>
                    </m:r>
                  </m:oMath>
                </a14:m>
                <a:r>
                  <a:rPr lang="en-US" sz="4400" dirty="0"/>
                  <a:t>(S</a:t>
                </a:r>
                <a:r>
                  <a:rPr lang="en-US" sz="4400" baseline="-25000" dirty="0"/>
                  <a:t>t</a:t>
                </a:r>
                <a:r>
                  <a:rPr lang="en-US" sz="4400" dirty="0"/>
                  <a:t>, T</a:t>
                </a:r>
                <a:r>
                  <a:rPr lang="en-US" sz="4400" baseline="-25000" dirty="0"/>
                  <a:t>t</a:t>
                </a:r>
                <a:r>
                  <a:rPr lang="en-US" sz="4400" dirty="0"/>
                  <a:t>, E</a:t>
                </a:r>
                <a:r>
                  <a:rPr lang="en-US" sz="4400" baseline="-25000" dirty="0"/>
                  <a:t>t</a:t>
                </a:r>
                <a:r>
                  <a:rPr lang="en-US" sz="4400" dirty="0"/>
                  <a:t>)</a:t>
                </a:r>
                <a:r>
                  <a:rPr lang="en-US" sz="4400" baseline="-250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714248" y="1128692"/>
                <a:ext cx="3715504" cy="769441"/>
              </a:xfrm>
              <a:prstGeom prst="rect">
                <a:avLst/>
              </a:prstGeom>
              <a:blipFill rotWithShape="0">
                <a:blip r:embed="rId2"/>
                <a:stretch>
                  <a:fillRect l="-6557" t="-15873" b="-37302"/>
                </a:stretch>
              </a:blipFill>
            </p:spPr>
            <p:txBody>
              <a:bodyPr/>
              <a:lstStyle/>
              <a:p>
                <a:r>
                  <a:rPr lang="en-US">
                    <a:noFill/>
                  </a:rPr>
                  <a:t> </a:t>
                </a:r>
              </a:p>
            </p:txBody>
          </p:sp>
        </mc:Fallback>
      </mc:AlternateContent>
      <p:sp>
        <p:nvSpPr>
          <p:cNvPr id="8" name="TextBox 7"/>
          <p:cNvSpPr txBox="1"/>
          <p:nvPr/>
        </p:nvSpPr>
        <p:spPr>
          <a:xfrm>
            <a:off x="314325" y="2014520"/>
            <a:ext cx="8509819" cy="830997"/>
          </a:xfrm>
          <a:prstGeom prst="rect">
            <a:avLst/>
          </a:prstGeom>
          <a:noFill/>
        </p:spPr>
        <p:txBody>
          <a:bodyPr wrap="square" rtlCol="0">
            <a:spAutoFit/>
          </a:bodyPr>
          <a:lstStyle/>
          <a:p>
            <a:r>
              <a:rPr lang="en-US" sz="2400" dirty="0"/>
              <a:t>Data at a specific time period (t) is equal to a mix* of seasonal  values, trend values and whatever is left  at the same time period.</a:t>
            </a:r>
          </a:p>
        </p:txBody>
      </p:sp>
      <p:sp>
        <p:nvSpPr>
          <p:cNvPr id="9" name="TextBox 8"/>
          <p:cNvSpPr txBox="1"/>
          <p:nvPr/>
        </p:nvSpPr>
        <p:spPr>
          <a:xfrm>
            <a:off x="357187" y="3571857"/>
            <a:ext cx="5297604" cy="1631216"/>
          </a:xfrm>
          <a:prstGeom prst="rect">
            <a:avLst/>
          </a:prstGeom>
          <a:noFill/>
        </p:spPr>
        <p:txBody>
          <a:bodyPr wrap="none" rtlCol="0">
            <a:spAutoFit/>
          </a:bodyPr>
          <a:lstStyle/>
          <a:p>
            <a:r>
              <a:rPr lang="en-US" sz="2000" u="sng" dirty="0"/>
              <a:t>Where (Math-speak version):</a:t>
            </a:r>
          </a:p>
          <a:p>
            <a:r>
              <a:rPr lang="en-US" sz="2000" dirty="0" err="1"/>
              <a:t>Y</a:t>
            </a:r>
            <a:r>
              <a:rPr lang="en-US" sz="2000" baseline="-25000" dirty="0" err="1"/>
              <a:t>t</a:t>
            </a:r>
            <a:r>
              <a:rPr lang="en-US" sz="2000" dirty="0"/>
              <a:t> = data at period t</a:t>
            </a:r>
          </a:p>
          <a:p>
            <a:r>
              <a:rPr lang="en-US" sz="2000" dirty="0"/>
              <a:t>S</a:t>
            </a:r>
            <a:r>
              <a:rPr lang="en-US" sz="2000" baseline="-25000" dirty="0"/>
              <a:t>t</a:t>
            </a:r>
            <a:r>
              <a:rPr lang="en-US" sz="2000" dirty="0"/>
              <a:t> = seasonal component at period t</a:t>
            </a:r>
          </a:p>
          <a:p>
            <a:r>
              <a:rPr lang="en-US" sz="2000" dirty="0"/>
              <a:t>T</a:t>
            </a:r>
            <a:r>
              <a:rPr lang="en-US" sz="2000" baseline="-25000" dirty="0"/>
              <a:t>t</a:t>
            </a:r>
            <a:r>
              <a:rPr lang="en-US" sz="2000" dirty="0"/>
              <a:t> = trend component at period t</a:t>
            </a:r>
          </a:p>
          <a:p>
            <a:r>
              <a:rPr lang="en-US" sz="2000" dirty="0"/>
              <a:t>E</a:t>
            </a:r>
            <a:r>
              <a:rPr lang="en-US" sz="2000" baseline="-25000" dirty="0"/>
              <a:t>t</a:t>
            </a:r>
            <a:r>
              <a:rPr lang="en-US" sz="2000" dirty="0"/>
              <a:t> = remainder or residual component at period t</a:t>
            </a:r>
          </a:p>
        </p:txBody>
      </p:sp>
      <p:cxnSp>
        <p:nvCxnSpPr>
          <p:cNvPr id="11" name="Straight Connector 10"/>
          <p:cNvCxnSpPr/>
          <p:nvPr/>
        </p:nvCxnSpPr>
        <p:spPr>
          <a:xfrm>
            <a:off x="957263" y="1914514"/>
            <a:ext cx="751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836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Decomposition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39</a:t>
            </a:fld>
            <a:endParaRPr lang="en-US"/>
          </a:p>
        </p:txBody>
      </p:sp>
      <p:sp>
        <p:nvSpPr>
          <p:cNvPr id="6" name="Footer Placeholder 5"/>
          <p:cNvSpPr>
            <a:spLocks noGrp="1"/>
          </p:cNvSpPr>
          <p:nvPr>
            <p:ph type="ftr" sz="quarter" idx="3"/>
          </p:nvPr>
        </p:nvSpPr>
        <p:spPr/>
        <p:txBody>
          <a:bodyPr/>
          <a:lstStyle/>
          <a:p>
            <a:r>
              <a:rPr lang="en-US" dirty="0"/>
              <a:t>Kwartler CSCI 96</a:t>
            </a:r>
          </a:p>
        </p:txBody>
      </p:sp>
      <mc:AlternateContent xmlns:mc="http://schemas.openxmlformats.org/markup-compatibility/2006" xmlns:a14="http://schemas.microsoft.com/office/drawing/2010/main">
        <mc:Choice Requires="a14">
          <p:sp>
            <p:nvSpPr>
              <p:cNvPr id="3" name="TextBox 2"/>
              <p:cNvSpPr txBox="1"/>
              <p:nvPr/>
            </p:nvSpPr>
            <p:spPr>
              <a:xfrm>
                <a:off x="2714248" y="1128692"/>
                <a:ext cx="3715504" cy="769441"/>
              </a:xfrm>
              <a:prstGeom prst="rect">
                <a:avLst/>
              </a:prstGeom>
              <a:noFill/>
            </p:spPr>
            <p:txBody>
              <a:bodyPr wrap="none" rtlCol="0">
                <a:spAutoFit/>
              </a:bodyPr>
              <a:lstStyle/>
              <a:p>
                <a:r>
                  <a:rPr lang="en-US" sz="4400" dirty="0" err="1"/>
                  <a:t>Y</a:t>
                </a:r>
                <a:r>
                  <a:rPr lang="en-US" sz="4400" baseline="-25000" dirty="0" err="1"/>
                  <a:t>t</a:t>
                </a:r>
                <a:r>
                  <a:rPr lang="en-US" sz="4400" dirty="0"/>
                  <a:t> = </a:t>
                </a:r>
                <a14:m>
                  <m:oMath xmlns:m="http://schemas.openxmlformats.org/officeDocument/2006/math">
                    <m:r>
                      <a:rPr lang="pt-BR" sz="4400" i="1" smtClean="0">
                        <a:latin typeface="Cambria Math" panose="02040503050406030204" pitchFamily="18" charset="0"/>
                      </a:rPr>
                      <m:t>𝑓</m:t>
                    </m:r>
                  </m:oMath>
                </a14:m>
                <a:r>
                  <a:rPr lang="en-US" sz="4400" dirty="0"/>
                  <a:t>(S</a:t>
                </a:r>
                <a:r>
                  <a:rPr lang="en-US" sz="4400" baseline="-25000" dirty="0"/>
                  <a:t>t</a:t>
                </a:r>
                <a:r>
                  <a:rPr lang="en-US" sz="4400" dirty="0"/>
                  <a:t>, T</a:t>
                </a:r>
                <a:r>
                  <a:rPr lang="en-US" sz="4400" baseline="-25000" dirty="0"/>
                  <a:t>t</a:t>
                </a:r>
                <a:r>
                  <a:rPr lang="en-US" sz="4400" dirty="0"/>
                  <a:t>, E</a:t>
                </a:r>
                <a:r>
                  <a:rPr lang="en-US" sz="4400" baseline="-25000" dirty="0"/>
                  <a:t>t</a:t>
                </a:r>
                <a:r>
                  <a:rPr lang="en-US" sz="4400" dirty="0"/>
                  <a:t>)</a:t>
                </a:r>
                <a:r>
                  <a:rPr lang="en-US" sz="4400" baseline="-250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2714248" y="1128692"/>
                <a:ext cx="3715504" cy="769441"/>
              </a:xfrm>
              <a:prstGeom prst="rect">
                <a:avLst/>
              </a:prstGeom>
              <a:blipFill rotWithShape="0">
                <a:blip r:embed="rId3"/>
                <a:stretch>
                  <a:fillRect l="-6557" t="-15873" b="-37302"/>
                </a:stretch>
              </a:blipFill>
            </p:spPr>
            <p:txBody>
              <a:bodyPr/>
              <a:lstStyle/>
              <a:p>
                <a:r>
                  <a:rPr lang="en-US">
                    <a:noFill/>
                  </a:rPr>
                  <a:t> </a:t>
                </a:r>
              </a:p>
            </p:txBody>
          </p:sp>
        </mc:Fallback>
      </mc:AlternateContent>
      <p:sp>
        <p:nvSpPr>
          <p:cNvPr id="8" name="TextBox 7"/>
          <p:cNvSpPr txBox="1"/>
          <p:nvPr/>
        </p:nvSpPr>
        <p:spPr>
          <a:xfrm>
            <a:off x="314325" y="2014520"/>
            <a:ext cx="8509819" cy="830997"/>
          </a:xfrm>
          <a:prstGeom prst="rect">
            <a:avLst/>
          </a:prstGeom>
          <a:noFill/>
        </p:spPr>
        <p:txBody>
          <a:bodyPr wrap="square" rtlCol="0">
            <a:spAutoFit/>
          </a:bodyPr>
          <a:lstStyle/>
          <a:p>
            <a:r>
              <a:rPr lang="en-US" sz="2400" dirty="0"/>
              <a:t>Data at a specific time period (t) is equal to a mix* of seasonal  values, trend values and whatever is left  at the same time period.</a:t>
            </a:r>
          </a:p>
        </p:txBody>
      </p:sp>
      <p:cxnSp>
        <p:nvCxnSpPr>
          <p:cNvPr id="11" name="Straight Connector 10"/>
          <p:cNvCxnSpPr/>
          <p:nvPr/>
        </p:nvCxnSpPr>
        <p:spPr>
          <a:xfrm>
            <a:off x="957263" y="1914514"/>
            <a:ext cx="75152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8112" y="3357554"/>
            <a:ext cx="8955888" cy="1077218"/>
          </a:xfrm>
          <a:prstGeom prst="rect">
            <a:avLst/>
          </a:prstGeom>
          <a:noFill/>
        </p:spPr>
        <p:txBody>
          <a:bodyPr wrap="square" rtlCol="0">
            <a:spAutoFit/>
          </a:bodyPr>
          <a:lstStyle/>
          <a:p>
            <a:r>
              <a:rPr lang="en-US" sz="1600" b="1" dirty="0"/>
              <a:t>Additive</a:t>
            </a:r>
            <a:r>
              <a:rPr lang="en-US" sz="1600" dirty="0"/>
              <a:t> – </a:t>
            </a:r>
            <a:r>
              <a:rPr lang="en-US" sz="1600" dirty="0" err="1"/>
              <a:t>Y</a:t>
            </a:r>
            <a:r>
              <a:rPr lang="en-US" sz="1600" baseline="-25000" dirty="0" err="1"/>
              <a:t>t</a:t>
            </a:r>
            <a:r>
              <a:rPr lang="en-US" sz="1600" dirty="0"/>
              <a:t>= Seasonal effect + Trend + Residual</a:t>
            </a:r>
          </a:p>
          <a:p>
            <a:r>
              <a:rPr lang="en-US" sz="1600" dirty="0"/>
              <a:t>An additive model assumes that </a:t>
            </a:r>
            <a:r>
              <a:rPr lang="en-US" sz="1600" b="1" dirty="0">
                <a:solidFill>
                  <a:schemeClr val="accent1"/>
                </a:solidFill>
              </a:rPr>
              <a:t>the difference between each time period is approximately the same</a:t>
            </a:r>
          </a:p>
          <a:p>
            <a:r>
              <a:rPr lang="en-US" sz="1600" dirty="0"/>
              <a:t> For example, Jan trend is +100,  so next Jan trend would add another +100.  </a:t>
            </a:r>
          </a:p>
          <a:p>
            <a:endParaRPr lang="en-US" sz="1600" b="1" dirty="0"/>
          </a:p>
        </p:txBody>
      </p:sp>
      <p:sp>
        <p:nvSpPr>
          <p:cNvPr id="7" name="Rectangle 6">
            <a:extLst>
              <a:ext uri="{FF2B5EF4-FFF2-40B4-BE49-F238E27FC236}">
                <a16:creationId xmlns:a16="http://schemas.microsoft.com/office/drawing/2014/main" id="{5B6C1F20-A75B-BF4A-B4D7-C0A9AC749BC5}"/>
              </a:ext>
            </a:extLst>
          </p:cNvPr>
          <p:cNvSpPr/>
          <p:nvPr/>
        </p:nvSpPr>
        <p:spPr>
          <a:xfrm>
            <a:off x="239485" y="4781905"/>
            <a:ext cx="8367485" cy="1200329"/>
          </a:xfrm>
          <a:prstGeom prst="rect">
            <a:avLst/>
          </a:prstGeom>
        </p:spPr>
        <p:txBody>
          <a:bodyPr wrap="square">
            <a:spAutoFit/>
          </a:bodyPr>
          <a:lstStyle/>
          <a:p>
            <a:r>
              <a:rPr lang="en-US" b="1" dirty="0"/>
              <a:t>Multiplicative</a:t>
            </a:r>
            <a:r>
              <a:rPr lang="en-US" dirty="0"/>
              <a:t> - </a:t>
            </a:r>
            <a:r>
              <a:rPr lang="en-US" dirty="0" err="1"/>
              <a:t>Y</a:t>
            </a:r>
            <a:r>
              <a:rPr lang="en-US" baseline="-25000" dirty="0" err="1"/>
              <a:t>t</a:t>
            </a:r>
            <a:r>
              <a:rPr lang="en-US" dirty="0"/>
              <a:t>= Seasonal effect X Trend X Residual</a:t>
            </a:r>
          </a:p>
          <a:p>
            <a:r>
              <a:rPr lang="en-US" dirty="0"/>
              <a:t>A multiplicative model assumes </a:t>
            </a:r>
            <a:r>
              <a:rPr lang="en-US" b="1" dirty="0">
                <a:solidFill>
                  <a:schemeClr val="accent1"/>
                </a:solidFill>
              </a:rPr>
              <a:t>changes are proportional and not constant</a:t>
            </a:r>
            <a:r>
              <a:rPr lang="en-US" dirty="0">
                <a:solidFill>
                  <a:schemeClr val="accent1"/>
                </a:solidFill>
              </a:rPr>
              <a:t>.</a:t>
            </a:r>
          </a:p>
          <a:p>
            <a:r>
              <a:rPr lang="en-US" dirty="0"/>
              <a:t>For example Jan season is +100 as part of a 1,000 total (10%).  The next Jan the total is 1500, and the seasonal adjustment would be 150 (10%).     </a:t>
            </a:r>
          </a:p>
        </p:txBody>
      </p:sp>
    </p:spTree>
    <p:extLst>
      <p:ext uri="{BB962C8B-B14F-4D97-AF65-F5344CB8AC3E}">
        <p14:creationId xmlns:p14="http://schemas.microsoft.com/office/powerpoint/2010/main" val="37876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42EE3-9848-4091-AB32-9CD1544500AA}"/>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75CF0D48-1409-4FA8-BC35-CEE75BFEF286}"/>
              </a:ext>
            </a:extLst>
          </p:cNvPr>
          <p:cNvSpPr>
            <a:spLocks noGrp="1"/>
          </p:cNvSpPr>
          <p:nvPr>
            <p:ph type="title"/>
          </p:nvPr>
        </p:nvSpPr>
        <p:spPr>
          <a:xfrm>
            <a:off x="280657" y="365126"/>
            <a:ext cx="8618899" cy="591477"/>
          </a:xfrm>
        </p:spPr>
        <p:txBody>
          <a:bodyPr/>
          <a:lstStyle/>
          <a:p>
            <a:r>
              <a:rPr lang="en-US" sz="2600" dirty="0"/>
              <a:t>Difference between ML Data Setup &amp; Time Series Data</a:t>
            </a:r>
          </a:p>
        </p:txBody>
      </p:sp>
      <p:sp>
        <p:nvSpPr>
          <p:cNvPr id="4" name="Slide Number Placeholder 3">
            <a:extLst>
              <a:ext uri="{FF2B5EF4-FFF2-40B4-BE49-F238E27FC236}">
                <a16:creationId xmlns:a16="http://schemas.microsoft.com/office/drawing/2014/main" id="{2236DEF1-B7DD-43A0-BF17-9242EB83DB1B}"/>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08728560-6A4E-47D2-9335-23EFE2B9303A}"/>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7AAD1D07-F801-42E5-819D-E8E714D70829}"/>
              </a:ext>
            </a:extLst>
          </p:cNvPr>
          <p:cNvSpPr/>
          <p:nvPr/>
        </p:nvSpPr>
        <p:spPr>
          <a:xfrm>
            <a:off x="280657" y="1520982"/>
            <a:ext cx="8549018" cy="353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Data Frame</a:t>
            </a:r>
          </a:p>
        </p:txBody>
      </p:sp>
      <p:sp>
        <p:nvSpPr>
          <p:cNvPr id="8" name="TextBox 7">
            <a:extLst>
              <a:ext uri="{FF2B5EF4-FFF2-40B4-BE49-F238E27FC236}">
                <a16:creationId xmlns:a16="http://schemas.microsoft.com/office/drawing/2014/main" id="{92385DCF-E141-4D39-B06E-9C9C5AF21B3D}"/>
              </a:ext>
            </a:extLst>
          </p:cNvPr>
          <p:cNvSpPr txBox="1"/>
          <p:nvPr/>
        </p:nvSpPr>
        <p:spPr>
          <a:xfrm>
            <a:off x="180644" y="4794235"/>
            <a:ext cx="896335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Each record is a standalone observation of a phenomena you are trying to predict, classify or cluster.</a:t>
            </a:r>
          </a:p>
          <a:p>
            <a:pPr marL="285750" indent="-285750">
              <a:buFont typeface="Arial" panose="020B0604020202020204" pitchFamily="34" charset="0"/>
              <a:buChar char="•"/>
            </a:pPr>
            <a:r>
              <a:rPr lang="en-US" dirty="0"/>
              <a:t>Records have defined attributes for each data row.</a:t>
            </a:r>
          </a:p>
          <a:p>
            <a:pPr marL="285750" indent="-285750">
              <a:buFont typeface="Arial" panose="020B0604020202020204" pitchFamily="34" charset="0"/>
              <a:buChar char="•"/>
            </a:pPr>
            <a:r>
              <a:rPr lang="en-US" dirty="0"/>
              <a:t>Notice time is not interacting between rows </a:t>
            </a:r>
            <a:r>
              <a:rPr lang="en-US" i="1" dirty="0"/>
              <a:t>(or it had not better be) </a:t>
            </a:r>
            <a:r>
              <a:rPr lang="en-US" dirty="0"/>
              <a:t>but is present at the observational row.</a:t>
            </a:r>
          </a:p>
        </p:txBody>
      </p:sp>
      <p:pic>
        <p:nvPicPr>
          <p:cNvPr id="10" name="Picture 9"/>
          <p:cNvPicPr>
            <a:picLocks noChangeAspect="1"/>
          </p:cNvPicPr>
          <p:nvPr/>
        </p:nvPicPr>
        <p:blipFill>
          <a:blip r:embed="rId2"/>
          <a:stretch>
            <a:fillRect/>
          </a:stretch>
        </p:blipFill>
        <p:spPr>
          <a:xfrm>
            <a:off x="485785" y="2151757"/>
            <a:ext cx="8539841" cy="1371600"/>
          </a:xfrm>
          <a:prstGeom prst="rect">
            <a:avLst/>
          </a:prstGeom>
        </p:spPr>
      </p:pic>
      <p:cxnSp>
        <p:nvCxnSpPr>
          <p:cNvPr id="12" name="Straight Arrow Connector 11"/>
          <p:cNvCxnSpPr/>
          <p:nvPr/>
        </p:nvCxnSpPr>
        <p:spPr>
          <a:xfrm>
            <a:off x="342912" y="2200275"/>
            <a:ext cx="0" cy="145732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365100" y="2771775"/>
            <a:ext cx="1007199" cy="276999"/>
          </a:xfrm>
          <a:prstGeom prst="rect">
            <a:avLst/>
          </a:prstGeom>
          <a:noFill/>
        </p:spPr>
        <p:txBody>
          <a:bodyPr wrap="none" rtlCol="0">
            <a:spAutoFit/>
          </a:bodyPr>
          <a:lstStyle/>
          <a:p>
            <a:r>
              <a:rPr lang="en-US" sz="1200" dirty="0">
                <a:solidFill>
                  <a:schemeClr val="accent6"/>
                </a:solidFill>
              </a:rPr>
              <a:t>Observations</a:t>
            </a:r>
          </a:p>
        </p:txBody>
      </p:sp>
      <p:cxnSp>
        <p:nvCxnSpPr>
          <p:cNvPr id="17" name="Straight Arrow Connector 16"/>
          <p:cNvCxnSpPr/>
          <p:nvPr/>
        </p:nvCxnSpPr>
        <p:spPr>
          <a:xfrm>
            <a:off x="657225" y="3857625"/>
            <a:ext cx="81153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87713" y="3924300"/>
            <a:ext cx="2127955" cy="276999"/>
          </a:xfrm>
          <a:prstGeom prst="rect">
            <a:avLst/>
          </a:prstGeom>
          <a:noFill/>
        </p:spPr>
        <p:txBody>
          <a:bodyPr wrap="none" rtlCol="0">
            <a:spAutoFit/>
          </a:bodyPr>
          <a:lstStyle/>
          <a:p>
            <a:r>
              <a:rPr lang="en-US" sz="1200" dirty="0">
                <a:solidFill>
                  <a:schemeClr val="accent6"/>
                </a:solidFill>
              </a:rPr>
              <a:t>Attributes for each observation</a:t>
            </a:r>
          </a:p>
        </p:txBody>
      </p:sp>
    </p:spTree>
    <p:extLst>
      <p:ext uri="{BB962C8B-B14F-4D97-AF65-F5344CB8AC3E}">
        <p14:creationId xmlns:p14="http://schemas.microsoft.com/office/powerpoint/2010/main" val="2749213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Decomposition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3" name="TextBox 2"/>
          <p:cNvSpPr txBox="1"/>
          <p:nvPr/>
        </p:nvSpPr>
        <p:spPr>
          <a:xfrm>
            <a:off x="257176" y="5057775"/>
            <a:ext cx="83439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 additive models if the seasonality (repeating pattern) is similar.</a:t>
            </a:r>
          </a:p>
          <a:p>
            <a:pPr marL="285750" indent="-285750">
              <a:buFont typeface="Arial" panose="020B0604020202020204" pitchFamily="34" charset="0"/>
              <a:buChar char="•"/>
            </a:pPr>
            <a:r>
              <a:rPr lang="en-US" dirty="0"/>
              <a:t>Peak to trough looks the same, so additive is ok.</a:t>
            </a:r>
          </a:p>
        </p:txBody>
      </p:sp>
      <p:pic>
        <p:nvPicPr>
          <p:cNvPr id="18434" name="Picture 2" descr="Image result for additive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6" y="2047864"/>
            <a:ext cx="3705225" cy="24669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600326" y="1533513"/>
            <a:ext cx="3600450"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Additive</a:t>
            </a:r>
          </a:p>
        </p:txBody>
      </p:sp>
      <p:cxnSp>
        <p:nvCxnSpPr>
          <p:cNvPr id="10" name="Straight Connector 9"/>
          <p:cNvCxnSpPr/>
          <p:nvPr/>
        </p:nvCxnSpPr>
        <p:spPr>
          <a:xfrm>
            <a:off x="314325" y="4800600"/>
            <a:ext cx="83439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0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Decomposition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41</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3" name="TextBox 2"/>
          <p:cNvSpPr txBox="1"/>
          <p:nvPr/>
        </p:nvSpPr>
        <p:spPr>
          <a:xfrm>
            <a:off x="257176" y="5057775"/>
            <a:ext cx="83439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multiplicative if the seasonality grows larger over time but is still the same proportion of the total</a:t>
            </a:r>
          </a:p>
          <a:p>
            <a:pPr marL="285750" indent="-285750">
              <a:buFont typeface="Arial" panose="020B0604020202020204" pitchFamily="34" charset="0"/>
              <a:buChar char="•"/>
            </a:pPr>
            <a:r>
              <a:rPr lang="en-US" dirty="0"/>
              <a:t>The peak to trough looks exaggerated over time</a:t>
            </a:r>
          </a:p>
        </p:txBody>
      </p:sp>
      <p:pic>
        <p:nvPicPr>
          <p:cNvPr id="18436" name="Picture 4" descr="Image result for multiplicative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2" y="2048344"/>
            <a:ext cx="3989386" cy="24088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566988" y="1547801"/>
            <a:ext cx="4133849"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Multiplicative</a:t>
            </a:r>
          </a:p>
        </p:txBody>
      </p:sp>
      <p:cxnSp>
        <p:nvCxnSpPr>
          <p:cNvPr id="10" name="Straight Connector 9"/>
          <p:cNvCxnSpPr/>
          <p:nvPr/>
        </p:nvCxnSpPr>
        <p:spPr>
          <a:xfrm>
            <a:off x="314325" y="4800600"/>
            <a:ext cx="83439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595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Decomposition – Side by Side</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42</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3" name="TextBox 2"/>
          <p:cNvSpPr txBox="1"/>
          <p:nvPr/>
        </p:nvSpPr>
        <p:spPr>
          <a:xfrm>
            <a:off x="257176" y="5057775"/>
            <a:ext cx="83439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 additive models if the seasonality (repeating pattern) is similar.</a:t>
            </a:r>
          </a:p>
          <a:p>
            <a:pPr marL="285750" indent="-285750">
              <a:buFont typeface="Arial" panose="020B0604020202020204" pitchFamily="34" charset="0"/>
              <a:buChar char="•"/>
            </a:pPr>
            <a:r>
              <a:rPr lang="en-US" dirty="0"/>
              <a:t>Use multiplicative if the seasonality grows larger over time but is still the same proportion of the total</a:t>
            </a:r>
          </a:p>
        </p:txBody>
      </p:sp>
      <p:pic>
        <p:nvPicPr>
          <p:cNvPr id="18434" name="Picture 2" descr="Image result for additive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6" y="2047864"/>
            <a:ext cx="37052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multiplicative time se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4" y="2076919"/>
            <a:ext cx="3989386" cy="24088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00038" y="1576376"/>
            <a:ext cx="3600450"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Additive</a:t>
            </a:r>
          </a:p>
        </p:txBody>
      </p:sp>
      <p:sp>
        <p:nvSpPr>
          <p:cNvPr id="11" name="Rectangle 10"/>
          <p:cNvSpPr/>
          <p:nvPr/>
        </p:nvSpPr>
        <p:spPr>
          <a:xfrm>
            <a:off x="4610100" y="1576376"/>
            <a:ext cx="4133849"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Multiplicative</a:t>
            </a:r>
          </a:p>
        </p:txBody>
      </p:sp>
      <p:cxnSp>
        <p:nvCxnSpPr>
          <p:cNvPr id="10" name="Straight Connector 9"/>
          <p:cNvCxnSpPr/>
          <p:nvPr/>
        </p:nvCxnSpPr>
        <p:spPr>
          <a:xfrm>
            <a:off x="314325" y="4800600"/>
            <a:ext cx="83439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72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Time Series Decomposition</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43</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3" name="TextBox 2"/>
          <p:cNvSpPr txBox="1"/>
          <p:nvPr/>
        </p:nvSpPr>
        <p:spPr>
          <a:xfrm>
            <a:off x="571501" y="1657350"/>
            <a:ext cx="7972425"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Separates Trend, Seasonal and Random components of a time series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Components are combined by </a:t>
            </a:r>
          </a:p>
          <a:p>
            <a:pPr marL="742950" lvl="1" indent="-285750">
              <a:buFont typeface="Arial" panose="020B0604020202020204" pitchFamily="34" charset="0"/>
              <a:buChar char="•"/>
            </a:pPr>
            <a:r>
              <a:rPr lang="en-US" dirty="0"/>
              <a:t>Additive – adding components is appropriate if the seasonal pattern is consistent</a:t>
            </a:r>
          </a:p>
          <a:p>
            <a:pPr marL="742950" lvl="1" indent="-285750">
              <a:buFont typeface="Arial" panose="020B0604020202020204" pitchFamily="34" charset="0"/>
              <a:buChar char="•"/>
            </a:pPr>
            <a:r>
              <a:rPr lang="en-US" dirty="0"/>
              <a:t>Multiplicative – multiplying components is appropriate if the seasonal pattern changes over time but it proportional to the time series.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TSD can help you understand the data and can be done as part of EDA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component can be forecasted separately to (sometimes) improve accuracy then each forecast can be combined to arrive at a final forecast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De-seasoning data is possible by subtracting (additive TSD) or dividing (multiplicative TSD) it out of the time series – see the impact of an event from expected seasonal or trend changes; quantifies impact</a:t>
            </a:r>
          </a:p>
        </p:txBody>
      </p:sp>
    </p:spTree>
    <p:extLst>
      <p:ext uri="{BB962C8B-B14F-4D97-AF65-F5344CB8AC3E}">
        <p14:creationId xmlns:p14="http://schemas.microsoft.com/office/powerpoint/2010/main" val="1171195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err="1"/>
              <a:t>E_TimeSeriesDecompositionAMZN.R</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165044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6468322"/>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b="1" dirty="0">
                        <a:solidFill>
                          <a:schemeClr val="accent1"/>
                        </a:solidFill>
                      </a:endParaRPr>
                    </a:p>
                  </a:txBody>
                  <a:tcPr/>
                </a:tc>
                <a:tc>
                  <a:txBody>
                    <a:bodyPr/>
                    <a:lstStyle/>
                    <a:p>
                      <a:pPr algn="ctr"/>
                      <a:endParaRPr lang="en-US" sz="2000" b="1" dirty="0">
                        <a:solidFill>
                          <a:schemeClr val="accent1"/>
                        </a:solidFill>
                      </a:endParaRPr>
                    </a:p>
                  </a:txBody>
                  <a:tcPr/>
                </a:tc>
                <a:tc>
                  <a:txBody>
                    <a:bodyPr/>
                    <a:lstStyle/>
                    <a:p>
                      <a:r>
                        <a:rPr lang="en-US" sz="2000" kern="1200" dirty="0">
                          <a:solidFill>
                            <a:schemeClr val="dk1"/>
                          </a:solidFill>
                          <a:latin typeface="+mn-lt"/>
                          <a:ea typeface="+mn-ea"/>
                          <a:cs typeface="+mn-cs"/>
                        </a:rPr>
                        <a:t>What is Forecasting?</a:t>
                      </a:r>
                    </a:p>
                  </a:txBody>
                  <a:tcPr/>
                </a:tc>
                <a:extLst>
                  <a:ext uri="{0D108BD9-81ED-4DB2-BD59-A6C34878D82A}">
                    <a16:rowId xmlns:a16="http://schemas.microsoft.com/office/drawing/2014/main" val="10001"/>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kern="1200" dirty="0">
                          <a:solidFill>
                            <a:schemeClr val="dk1"/>
                          </a:solidFill>
                          <a:latin typeface="+mn-lt"/>
                          <a:ea typeface="+mn-ea"/>
                          <a:cs typeface="+mn-cs"/>
                        </a:rPr>
                        <a:t>Naïve Forecasting Methods</a:t>
                      </a:r>
                    </a:p>
                  </a:txBody>
                  <a:tcPr/>
                </a:tc>
                <a:extLst>
                  <a:ext uri="{0D108BD9-81ED-4DB2-BD59-A6C34878D82A}">
                    <a16:rowId xmlns:a16="http://schemas.microsoft.com/office/drawing/2014/main" val="10002"/>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Time Series Decomposition</a:t>
                      </a:r>
                    </a:p>
                  </a:txBody>
                  <a:tcPr/>
                </a:tc>
                <a:extLst>
                  <a:ext uri="{0D108BD9-81ED-4DB2-BD59-A6C34878D82A}">
                    <a16:rowId xmlns:a16="http://schemas.microsoft.com/office/drawing/2014/main" val="10003"/>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err="1"/>
                        <a:t>HoltWinters</a:t>
                      </a:r>
                      <a:r>
                        <a:rPr lang="en-US" sz="2000" dirty="0"/>
                        <a:t> Forecasting</a:t>
                      </a:r>
                    </a:p>
                  </a:txBody>
                  <a:tcPr/>
                </a:tc>
                <a:extLst>
                  <a:ext uri="{0D108BD9-81ED-4DB2-BD59-A6C34878D82A}">
                    <a16:rowId xmlns:a16="http://schemas.microsoft.com/office/drawing/2014/main" val="10004"/>
                  </a:ext>
                </a:extLst>
              </a:tr>
              <a:tr h="370840">
                <a:tc>
                  <a:txBody>
                    <a:bodyPr/>
                    <a:lstStyle/>
                    <a:p>
                      <a:pPr algn="ctr"/>
                      <a:endParaRPr lang="en-US" sz="2000" dirty="0"/>
                    </a:p>
                  </a:txBody>
                  <a:tcPr/>
                </a:tc>
                <a:tc>
                  <a:txBody>
                    <a:bodyPr/>
                    <a:lstStyle/>
                    <a:p>
                      <a:pPr algn="ctr"/>
                      <a:endParaRPr lang="en-US" sz="2000" dirty="0"/>
                    </a:p>
                  </a:txBody>
                  <a:tcPr/>
                </a:tc>
                <a:tc>
                  <a:txBody>
                    <a:bodyPr/>
                    <a:lstStyle/>
                    <a:p>
                      <a:r>
                        <a:rPr lang="en-US" sz="2000" dirty="0"/>
                        <a:t>Appendix</a:t>
                      </a:r>
                    </a:p>
                  </a:txBody>
                  <a:tcPr/>
                </a:tc>
                <a:extLst>
                  <a:ext uri="{0D108BD9-81ED-4DB2-BD59-A6C34878D82A}">
                    <a16:rowId xmlns:a16="http://schemas.microsoft.com/office/drawing/2014/main" val="10005"/>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6"/>
                  </a:ext>
                </a:extLst>
              </a:tr>
              <a:tr h="370840">
                <a:tc>
                  <a:txBody>
                    <a:bodyPr/>
                    <a:lstStyle/>
                    <a:p>
                      <a:pPr algn="ctr"/>
                      <a:endParaRPr lang="en-US" sz="2000" dirty="0"/>
                    </a:p>
                  </a:txBody>
                  <a:tcPr/>
                </a:tc>
                <a:tc>
                  <a:txBody>
                    <a:bodyPr/>
                    <a:lstStyle/>
                    <a:p>
                      <a:pPr algn="ctr"/>
                      <a:endParaRPr lang="en-US" sz="2000" dirty="0"/>
                    </a:p>
                  </a:txBody>
                  <a:tcPr/>
                </a:tc>
                <a:tc>
                  <a:txBody>
                    <a:bodyPr/>
                    <a:lstStyle/>
                    <a:p>
                      <a:endParaRPr lang="en-US" sz="2000" dirty="0"/>
                    </a:p>
                  </a:txBody>
                  <a:tcPr/>
                </a:tc>
                <a:extLst>
                  <a:ext uri="{0D108BD9-81ED-4DB2-BD59-A6C34878D82A}">
                    <a16:rowId xmlns:a16="http://schemas.microsoft.com/office/drawing/2014/main"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10/26/20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7" name="Slide Number Placeholder 6"/>
          <p:cNvSpPr>
            <a:spLocks noGrp="1"/>
          </p:cNvSpPr>
          <p:nvPr>
            <p:ph type="sldNum" sz="quarter" idx="12"/>
          </p:nvPr>
        </p:nvSpPr>
        <p:spPr/>
        <p:txBody>
          <a:bodyPr/>
          <a:lstStyle/>
          <a:p>
            <a:fld id="{37290FF7-652B-4475-AEAB-8B1A5D23AE09}" type="slidenum">
              <a:rPr lang="en-US" smtClean="0"/>
              <a:t>45</a:t>
            </a:fld>
            <a:endParaRPr lang="en-US"/>
          </a:p>
        </p:txBody>
      </p:sp>
    </p:spTree>
    <p:extLst>
      <p:ext uri="{BB962C8B-B14F-4D97-AF65-F5344CB8AC3E}">
        <p14:creationId xmlns:p14="http://schemas.microsoft.com/office/powerpoint/2010/main" val="1661605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averages…</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46</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8" name="TextBox 7"/>
          <p:cNvSpPr txBox="1"/>
          <p:nvPr/>
        </p:nvSpPr>
        <p:spPr>
          <a:xfrm>
            <a:off x="228600" y="1116794"/>
            <a:ext cx="8658225" cy="461665"/>
          </a:xfrm>
          <a:prstGeom prst="rect">
            <a:avLst/>
          </a:prstGeom>
          <a:solidFill>
            <a:schemeClr val="accent6"/>
          </a:solidFill>
        </p:spPr>
        <p:txBody>
          <a:bodyPr wrap="square" rtlCol="0">
            <a:spAutoFit/>
          </a:bodyPr>
          <a:lstStyle/>
          <a:p>
            <a:pPr algn="ctr"/>
            <a:r>
              <a:rPr lang="en-US" sz="2400" dirty="0">
                <a:solidFill>
                  <a:schemeClr val="bg1"/>
                </a:solidFill>
              </a:rPr>
              <a:t>Mean Average – good for population summary</a:t>
            </a:r>
          </a:p>
        </p:txBody>
      </p:sp>
      <p:sp>
        <p:nvSpPr>
          <p:cNvPr id="11" name="TextBox 10"/>
          <p:cNvSpPr txBox="1"/>
          <p:nvPr/>
        </p:nvSpPr>
        <p:spPr>
          <a:xfrm>
            <a:off x="271461" y="1643062"/>
            <a:ext cx="2457450" cy="584775"/>
          </a:xfrm>
          <a:prstGeom prst="rect">
            <a:avLst/>
          </a:prstGeom>
          <a:noFill/>
        </p:spPr>
        <p:txBody>
          <a:bodyPr wrap="square" rtlCol="0">
            <a:spAutoFit/>
          </a:bodyPr>
          <a:lstStyle/>
          <a:p>
            <a:pPr algn="ctr"/>
            <a:r>
              <a:rPr lang="en-US" sz="1600" dirty="0"/>
              <a:t>Add all values and divide by population</a:t>
            </a:r>
          </a:p>
        </p:txBody>
      </p:sp>
      <p:sp>
        <p:nvSpPr>
          <p:cNvPr id="12" name="TextBox 11"/>
          <p:cNvSpPr txBox="1"/>
          <p:nvPr/>
        </p:nvSpPr>
        <p:spPr>
          <a:xfrm>
            <a:off x="328611" y="2328863"/>
            <a:ext cx="2343150" cy="584775"/>
          </a:xfrm>
          <a:prstGeom prst="rect">
            <a:avLst/>
          </a:prstGeom>
          <a:noFill/>
        </p:spPr>
        <p:txBody>
          <a:bodyPr wrap="square" rtlCol="0">
            <a:spAutoFit/>
          </a:bodyPr>
          <a:lstStyle/>
          <a:p>
            <a:pPr algn="ctr"/>
            <a:r>
              <a:rPr lang="en-US" sz="1600" dirty="0"/>
              <a:t>Each record has the same weight.</a:t>
            </a:r>
          </a:p>
        </p:txBody>
      </p:sp>
      <p:graphicFrame>
        <p:nvGraphicFramePr>
          <p:cNvPr id="13" name="Table 12"/>
          <p:cNvGraphicFramePr>
            <a:graphicFrameLocks noGrp="1"/>
          </p:cNvGraphicFramePr>
          <p:nvPr>
            <p:extLst>
              <p:ext uri="{D42A27DB-BD31-4B8C-83A1-F6EECF244321}">
                <p14:modId xmlns:p14="http://schemas.microsoft.com/office/powerpoint/2010/main" val="2843919681"/>
              </p:ext>
            </p:extLst>
          </p:nvPr>
        </p:nvGraphicFramePr>
        <p:xfrm>
          <a:off x="789430" y="3054351"/>
          <a:ext cx="1421512" cy="2225040"/>
        </p:xfrm>
        <a:graphic>
          <a:graphicData uri="http://schemas.openxmlformats.org/drawingml/2006/table">
            <a:tbl>
              <a:tblPr firstRow="1" bandRow="1">
                <a:tableStyleId>{5C22544A-7EE6-4342-B048-85BDC9FD1C3A}</a:tableStyleId>
              </a:tblPr>
              <a:tblGrid>
                <a:gridCol w="803593">
                  <a:extLst>
                    <a:ext uri="{9D8B030D-6E8A-4147-A177-3AD203B41FA5}">
                      <a16:colId xmlns:a16="http://schemas.microsoft.com/office/drawing/2014/main" val="20000"/>
                    </a:ext>
                  </a:extLst>
                </a:gridCol>
                <a:gridCol w="617919">
                  <a:extLst>
                    <a:ext uri="{9D8B030D-6E8A-4147-A177-3AD203B41FA5}">
                      <a16:colId xmlns:a16="http://schemas.microsoft.com/office/drawing/2014/main" val="20001"/>
                    </a:ext>
                  </a:extLst>
                </a:gridCol>
              </a:tblGrid>
              <a:tr h="370840">
                <a:tc>
                  <a:txBody>
                    <a:bodyPr/>
                    <a:lstStyle/>
                    <a:p>
                      <a:pPr algn="ctr"/>
                      <a:r>
                        <a:rPr lang="en-US" dirty="0"/>
                        <a:t>Number</a:t>
                      </a:r>
                    </a:p>
                  </a:txBody>
                  <a:tcPr/>
                </a:tc>
                <a:tc>
                  <a:txBody>
                    <a:bodyPr/>
                    <a:lstStyle/>
                    <a:p>
                      <a:pPr algn="ctr"/>
                      <a:r>
                        <a:rPr lang="en-US" dirty="0"/>
                        <a:t>Value</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ctr"/>
                      <a:r>
                        <a:rPr lang="en-US" dirty="0"/>
                        <a:t>20</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30</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40</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50</a:t>
                      </a:r>
                    </a:p>
                  </a:txBody>
                  <a:tcPr/>
                </a:tc>
                <a:extLst>
                  <a:ext uri="{0D108BD9-81ED-4DB2-BD59-A6C34878D82A}">
                    <a16:rowId xmlns:a16="http://schemas.microsoft.com/office/drawing/2014/main" val="10005"/>
                  </a:ext>
                </a:extLst>
              </a:tr>
            </a:tbl>
          </a:graphicData>
        </a:graphic>
      </p:graphicFrame>
      <p:grpSp>
        <p:nvGrpSpPr>
          <p:cNvPr id="18" name="Group 17"/>
          <p:cNvGrpSpPr/>
          <p:nvPr/>
        </p:nvGrpSpPr>
        <p:grpSpPr>
          <a:xfrm>
            <a:off x="547326" y="5514976"/>
            <a:ext cx="1905721" cy="522083"/>
            <a:chOff x="385763" y="5514976"/>
            <a:chExt cx="1905721" cy="522083"/>
          </a:xfrm>
        </p:grpSpPr>
        <p:grpSp>
          <p:nvGrpSpPr>
            <p:cNvPr id="17" name="Group 16"/>
            <p:cNvGrpSpPr/>
            <p:nvPr/>
          </p:nvGrpSpPr>
          <p:grpSpPr>
            <a:xfrm>
              <a:off x="385763" y="5514976"/>
              <a:ext cx="1457450" cy="522083"/>
              <a:chOff x="385763" y="5514976"/>
              <a:chExt cx="1457450" cy="522083"/>
            </a:xfrm>
          </p:grpSpPr>
          <p:sp>
            <p:nvSpPr>
              <p:cNvPr id="14" name="TextBox 13"/>
              <p:cNvSpPr txBox="1"/>
              <p:nvPr/>
            </p:nvSpPr>
            <p:spPr>
              <a:xfrm>
                <a:off x="385763" y="5514976"/>
                <a:ext cx="1457450" cy="307777"/>
              </a:xfrm>
              <a:prstGeom prst="rect">
                <a:avLst/>
              </a:prstGeom>
              <a:noFill/>
            </p:spPr>
            <p:txBody>
              <a:bodyPr wrap="none" rtlCol="0">
                <a:spAutoFit/>
              </a:bodyPr>
              <a:lstStyle/>
              <a:p>
                <a:r>
                  <a:rPr lang="en-US" sz="1400" u="sng" dirty="0"/>
                  <a:t>10+20+30+40+50</a:t>
                </a:r>
              </a:p>
            </p:txBody>
          </p:sp>
          <p:sp>
            <p:nvSpPr>
              <p:cNvPr id="15" name="TextBox 14"/>
              <p:cNvSpPr txBox="1"/>
              <p:nvPr/>
            </p:nvSpPr>
            <p:spPr>
              <a:xfrm>
                <a:off x="976469" y="5729282"/>
                <a:ext cx="276038" cy="307777"/>
              </a:xfrm>
              <a:prstGeom prst="rect">
                <a:avLst/>
              </a:prstGeom>
              <a:noFill/>
            </p:spPr>
            <p:txBody>
              <a:bodyPr wrap="none" rtlCol="0">
                <a:spAutoFit/>
              </a:bodyPr>
              <a:lstStyle/>
              <a:p>
                <a:r>
                  <a:rPr lang="en-US" sz="1400" dirty="0"/>
                  <a:t>5</a:t>
                </a:r>
              </a:p>
            </p:txBody>
          </p:sp>
        </p:grpSp>
        <p:sp>
          <p:nvSpPr>
            <p:cNvPr id="16" name="TextBox 15"/>
            <p:cNvSpPr txBox="1"/>
            <p:nvPr/>
          </p:nvSpPr>
          <p:spPr>
            <a:xfrm>
              <a:off x="1757363" y="5591351"/>
              <a:ext cx="534121" cy="369332"/>
            </a:xfrm>
            <a:prstGeom prst="rect">
              <a:avLst/>
            </a:prstGeom>
            <a:noFill/>
          </p:spPr>
          <p:txBody>
            <a:bodyPr wrap="none" rtlCol="0">
              <a:spAutoFit/>
            </a:bodyPr>
            <a:lstStyle/>
            <a:p>
              <a:r>
                <a:rPr lang="en-US" dirty="0"/>
                <a:t>=30</a:t>
              </a:r>
            </a:p>
          </p:txBody>
        </p:sp>
      </p:grpSp>
      <p:sp>
        <p:nvSpPr>
          <p:cNvPr id="3" name="TextBox 2"/>
          <p:cNvSpPr txBox="1"/>
          <p:nvPr/>
        </p:nvSpPr>
        <p:spPr>
          <a:xfrm>
            <a:off x="5043488" y="1757362"/>
            <a:ext cx="1704313" cy="646331"/>
          </a:xfrm>
          <a:prstGeom prst="rect">
            <a:avLst/>
          </a:prstGeom>
          <a:solidFill>
            <a:schemeClr val="bg1">
              <a:lumMod val="50000"/>
            </a:schemeClr>
          </a:solidFill>
        </p:spPr>
        <p:txBody>
          <a:bodyPr wrap="none" rtlCol="0">
            <a:spAutoFit/>
          </a:bodyPr>
          <a:lstStyle/>
          <a:p>
            <a:r>
              <a:rPr lang="en-US" dirty="0">
                <a:latin typeface="Consolas" panose="020B0609020204030204" pitchFamily="49" charset="0"/>
                <a:cs typeface="Consolas" panose="020B0609020204030204" pitchFamily="49" charset="0"/>
              </a:rPr>
              <a:t>mean(riders)</a:t>
            </a:r>
          </a:p>
          <a:p>
            <a:r>
              <a:rPr lang="en-US" dirty="0">
                <a:latin typeface="Consolas" panose="020B0609020204030204" pitchFamily="49" charset="0"/>
                <a:cs typeface="Consolas" panose="020B0609020204030204" pitchFamily="49" charset="0"/>
              </a:rPr>
              <a:t>[1] 1822.197</a:t>
            </a:r>
          </a:p>
        </p:txBody>
      </p:sp>
      <p:pic>
        <p:nvPicPr>
          <p:cNvPr id="37" name="Picture 36"/>
          <p:cNvPicPr>
            <a:picLocks noChangeAspect="1"/>
          </p:cNvPicPr>
          <p:nvPr/>
        </p:nvPicPr>
        <p:blipFill>
          <a:blip r:embed="rId2"/>
          <a:stretch>
            <a:fillRect/>
          </a:stretch>
        </p:blipFill>
        <p:spPr>
          <a:xfrm>
            <a:off x="3376613" y="2433637"/>
            <a:ext cx="4924426" cy="3769958"/>
          </a:xfrm>
          <a:prstGeom prst="rect">
            <a:avLst/>
          </a:prstGeom>
        </p:spPr>
      </p:pic>
      <p:cxnSp>
        <p:nvCxnSpPr>
          <p:cNvPr id="39" name="Straight Connector 38"/>
          <p:cNvCxnSpPr/>
          <p:nvPr/>
        </p:nvCxnSpPr>
        <p:spPr>
          <a:xfrm>
            <a:off x="3214688" y="1971675"/>
            <a:ext cx="0" cy="4129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793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3490207" y="1943093"/>
            <a:ext cx="5139442" cy="3944539"/>
          </a:xfrm>
          <a:prstGeom prst="rect">
            <a:avLst/>
          </a:prstGeom>
        </p:spPr>
      </p:pic>
      <p:sp>
        <p:nvSpPr>
          <p:cNvPr id="2" name="Title 1"/>
          <p:cNvSpPr>
            <a:spLocks noGrp="1"/>
          </p:cNvSpPr>
          <p:nvPr>
            <p:ph type="title"/>
          </p:nvPr>
        </p:nvSpPr>
        <p:spPr/>
        <p:txBody>
          <a:bodyPr/>
          <a:lstStyle/>
          <a:p>
            <a:r>
              <a:rPr lang="en-US" dirty="0"/>
              <a:t>But first averages…</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47</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8" name="TextBox 7"/>
          <p:cNvSpPr txBox="1"/>
          <p:nvPr/>
        </p:nvSpPr>
        <p:spPr>
          <a:xfrm>
            <a:off x="228600" y="1116794"/>
            <a:ext cx="8658225" cy="461665"/>
          </a:xfrm>
          <a:prstGeom prst="rect">
            <a:avLst/>
          </a:prstGeom>
          <a:solidFill>
            <a:schemeClr val="accent6"/>
          </a:solidFill>
        </p:spPr>
        <p:txBody>
          <a:bodyPr wrap="square" rtlCol="0">
            <a:spAutoFit/>
          </a:bodyPr>
          <a:lstStyle/>
          <a:p>
            <a:pPr algn="ctr"/>
            <a:r>
              <a:rPr lang="en-US" sz="2400" dirty="0">
                <a:solidFill>
                  <a:schemeClr val="bg1"/>
                </a:solidFill>
              </a:rPr>
              <a:t>Centered Moving Average – smooths seasonality</a:t>
            </a:r>
          </a:p>
        </p:txBody>
      </p:sp>
      <p:graphicFrame>
        <p:nvGraphicFramePr>
          <p:cNvPr id="20" name="Table 19"/>
          <p:cNvGraphicFramePr>
            <a:graphicFrameLocks noGrp="1"/>
          </p:cNvGraphicFramePr>
          <p:nvPr>
            <p:extLst>
              <p:ext uri="{D42A27DB-BD31-4B8C-83A1-F6EECF244321}">
                <p14:modId xmlns:p14="http://schemas.microsoft.com/office/powerpoint/2010/main" val="3292856115"/>
              </p:ext>
            </p:extLst>
          </p:nvPr>
        </p:nvGraphicFramePr>
        <p:xfrm>
          <a:off x="298869" y="3149604"/>
          <a:ext cx="1421512" cy="2225040"/>
        </p:xfrm>
        <a:graphic>
          <a:graphicData uri="http://schemas.openxmlformats.org/drawingml/2006/table">
            <a:tbl>
              <a:tblPr firstRow="1" bandRow="1">
                <a:tableStyleId>{5C22544A-7EE6-4342-B048-85BDC9FD1C3A}</a:tableStyleId>
              </a:tblPr>
              <a:tblGrid>
                <a:gridCol w="803593">
                  <a:extLst>
                    <a:ext uri="{9D8B030D-6E8A-4147-A177-3AD203B41FA5}">
                      <a16:colId xmlns:a16="http://schemas.microsoft.com/office/drawing/2014/main" val="20000"/>
                    </a:ext>
                  </a:extLst>
                </a:gridCol>
                <a:gridCol w="617919">
                  <a:extLst>
                    <a:ext uri="{9D8B030D-6E8A-4147-A177-3AD203B41FA5}">
                      <a16:colId xmlns:a16="http://schemas.microsoft.com/office/drawing/2014/main" val="20001"/>
                    </a:ext>
                  </a:extLst>
                </a:gridCol>
              </a:tblGrid>
              <a:tr h="370840">
                <a:tc>
                  <a:txBody>
                    <a:bodyPr/>
                    <a:lstStyle/>
                    <a:p>
                      <a:pPr algn="ctr"/>
                      <a:r>
                        <a:rPr lang="en-US" dirty="0"/>
                        <a:t>Number</a:t>
                      </a:r>
                    </a:p>
                  </a:txBody>
                  <a:tcPr/>
                </a:tc>
                <a:tc>
                  <a:txBody>
                    <a:bodyPr/>
                    <a:lstStyle/>
                    <a:p>
                      <a:pPr algn="ctr"/>
                      <a:r>
                        <a:rPr lang="en-US" dirty="0"/>
                        <a:t>Value</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ctr"/>
                      <a:r>
                        <a:rPr lang="en-US" dirty="0"/>
                        <a:t>20</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30</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40</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50</a:t>
                      </a:r>
                    </a:p>
                  </a:txBody>
                  <a:tcPr/>
                </a:tc>
                <a:extLst>
                  <a:ext uri="{0D108BD9-81ED-4DB2-BD59-A6C34878D82A}">
                    <a16:rowId xmlns:a16="http://schemas.microsoft.com/office/drawing/2014/main" val="10005"/>
                  </a:ext>
                </a:extLst>
              </a:tr>
            </a:tbl>
          </a:graphicData>
        </a:graphic>
      </p:graphicFrame>
      <p:sp>
        <p:nvSpPr>
          <p:cNvPr id="21" name="TextBox 20"/>
          <p:cNvSpPr txBox="1"/>
          <p:nvPr/>
        </p:nvSpPr>
        <p:spPr>
          <a:xfrm>
            <a:off x="245091" y="1709741"/>
            <a:ext cx="2457450" cy="830997"/>
          </a:xfrm>
          <a:prstGeom prst="rect">
            <a:avLst/>
          </a:prstGeom>
          <a:noFill/>
        </p:spPr>
        <p:txBody>
          <a:bodyPr wrap="square" rtlCol="0">
            <a:spAutoFit/>
          </a:bodyPr>
          <a:lstStyle/>
          <a:p>
            <a:pPr algn="ctr"/>
            <a:r>
              <a:rPr lang="en-US" sz="1600" dirty="0"/>
              <a:t>Add all values and divide by population </a:t>
            </a:r>
            <a:r>
              <a:rPr lang="en-US" sz="1600" b="1" i="1" dirty="0"/>
              <a:t>in the window</a:t>
            </a:r>
          </a:p>
        </p:txBody>
      </p:sp>
      <p:sp>
        <p:nvSpPr>
          <p:cNvPr id="22" name="TextBox 21"/>
          <p:cNvSpPr txBox="1"/>
          <p:nvPr/>
        </p:nvSpPr>
        <p:spPr>
          <a:xfrm>
            <a:off x="302241" y="2438404"/>
            <a:ext cx="2343150" cy="584775"/>
          </a:xfrm>
          <a:prstGeom prst="rect">
            <a:avLst/>
          </a:prstGeom>
          <a:noFill/>
        </p:spPr>
        <p:txBody>
          <a:bodyPr wrap="square" rtlCol="0">
            <a:spAutoFit/>
          </a:bodyPr>
          <a:lstStyle/>
          <a:p>
            <a:pPr algn="ctr"/>
            <a:r>
              <a:rPr lang="en-US" sz="1600" dirty="0"/>
              <a:t>Records in the window have the same weight.</a:t>
            </a:r>
          </a:p>
        </p:txBody>
      </p:sp>
      <p:sp>
        <p:nvSpPr>
          <p:cNvPr id="24" name="TextBox 23"/>
          <p:cNvSpPr txBox="1"/>
          <p:nvPr/>
        </p:nvSpPr>
        <p:spPr>
          <a:xfrm>
            <a:off x="2118421" y="3214691"/>
            <a:ext cx="599844" cy="369332"/>
          </a:xfrm>
          <a:prstGeom prst="rect">
            <a:avLst/>
          </a:prstGeom>
          <a:noFill/>
        </p:spPr>
        <p:txBody>
          <a:bodyPr wrap="none" rtlCol="0">
            <a:spAutoFit/>
          </a:bodyPr>
          <a:lstStyle/>
          <a:p>
            <a:r>
              <a:rPr lang="en-US" dirty="0"/>
              <a:t>t = 3</a:t>
            </a:r>
          </a:p>
        </p:txBody>
      </p:sp>
      <p:sp>
        <p:nvSpPr>
          <p:cNvPr id="25" name="Isosceles Triangle 24"/>
          <p:cNvSpPr/>
          <p:nvPr/>
        </p:nvSpPr>
        <p:spPr>
          <a:xfrm rot="5400000">
            <a:off x="1339673" y="3941925"/>
            <a:ext cx="109728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62129" y="3757615"/>
            <a:ext cx="912429" cy="307777"/>
          </a:xfrm>
          <a:prstGeom prst="rect">
            <a:avLst/>
          </a:prstGeom>
          <a:noFill/>
        </p:spPr>
        <p:txBody>
          <a:bodyPr wrap="none" rtlCol="0">
            <a:spAutoFit/>
          </a:bodyPr>
          <a:lstStyle/>
          <a:p>
            <a:r>
              <a:rPr lang="en-US" sz="1400" u="sng" dirty="0"/>
              <a:t>10+20+30</a:t>
            </a:r>
          </a:p>
        </p:txBody>
      </p:sp>
      <p:sp>
        <p:nvSpPr>
          <p:cNvPr id="30" name="TextBox 29"/>
          <p:cNvSpPr txBox="1"/>
          <p:nvPr/>
        </p:nvSpPr>
        <p:spPr>
          <a:xfrm>
            <a:off x="2280324" y="3938584"/>
            <a:ext cx="276038" cy="307777"/>
          </a:xfrm>
          <a:prstGeom prst="rect">
            <a:avLst/>
          </a:prstGeom>
          <a:noFill/>
        </p:spPr>
        <p:txBody>
          <a:bodyPr wrap="none" rtlCol="0">
            <a:spAutoFit/>
          </a:bodyPr>
          <a:lstStyle/>
          <a:p>
            <a:r>
              <a:rPr lang="en-US" sz="1400" dirty="0"/>
              <a:t>3</a:t>
            </a:r>
          </a:p>
        </p:txBody>
      </p:sp>
      <p:sp>
        <p:nvSpPr>
          <p:cNvPr id="31" name="TextBox 30"/>
          <p:cNvSpPr txBox="1"/>
          <p:nvPr/>
        </p:nvSpPr>
        <p:spPr>
          <a:xfrm>
            <a:off x="1962129" y="4652967"/>
            <a:ext cx="912429" cy="307777"/>
          </a:xfrm>
          <a:prstGeom prst="rect">
            <a:avLst/>
          </a:prstGeom>
          <a:noFill/>
        </p:spPr>
        <p:txBody>
          <a:bodyPr wrap="none" rtlCol="0">
            <a:spAutoFit/>
          </a:bodyPr>
          <a:lstStyle/>
          <a:p>
            <a:r>
              <a:rPr lang="en-US" sz="1400" u="sng" dirty="0"/>
              <a:t>30+40+50</a:t>
            </a:r>
          </a:p>
        </p:txBody>
      </p:sp>
      <p:sp>
        <p:nvSpPr>
          <p:cNvPr id="32" name="TextBox 31"/>
          <p:cNvSpPr txBox="1"/>
          <p:nvPr/>
        </p:nvSpPr>
        <p:spPr>
          <a:xfrm>
            <a:off x="2280324" y="4976812"/>
            <a:ext cx="276038" cy="307777"/>
          </a:xfrm>
          <a:prstGeom prst="rect">
            <a:avLst/>
          </a:prstGeom>
          <a:noFill/>
        </p:spPr>
        <p:txBody>
          <a:bodyPr wrap="none" rtlCol="0">
            <a:spAutoFit/>
          </a:bodyPr>
          <a:lstStyle/>
          <a:p>
            <a:r>
              <a:rPr lang="en-US" sz="1400" dirty="0"/>
              <a:t>3</a:t>
            </a:r>
          </a:p>
        </p:txBody>
      </p:sp>
      <p:sp>
        <p:nvSpPr>
          <p:cNvPr id="34" name="TextBox 33"/>
          <p:cNvSpPr txBox="1"/>
          <p:nvPr/>
        </p:nvSpPr>
        <p:spPr>
          <a:xfrm>
            <a:off x="2122429" y="4300540"/>
            <a:ext cx="319318" cy="307777"/>
          </a:xfrm>
          <a:prstGeom prst="rect">
            <a:avLst/>
          </a:prstGeom>
          <a:noFill/>
        </p:spPr>
        <p:txBody>
          <a:bodyPr wrap="none" rtlCol="0">
            <a:spAutoFit/>
          </a:bodyPr>
          <a:lstStyle/>
          <a:p>
            <a:r>
              <a:rPr lang="en-US" sz="1400" dirty="0"/>
              <a:t>…</a:t>
            </a:r>
          </a:p>
        </p:txBody>
      </p:sp>
      <p:sp>
        <p:nvSpPr>
          <p:cNvPr id="35" name="TextBox 34"/>
          <p:cNvSpPr txBox="1"/>
          <p:nvPr/>
        </p:nvSpPr>
        <p:spPr>
          <a:xfrm>
            <a:off x="2711859" y="4672186"/>
            <a:ext cx="534121" cy="369332"/>
          </a:xfrm>
          <a:prstGeom prst="rect">
            <a:avLst/>
          </a:prstGeom>
          <a:noFill/>
        </p:spPr>
        <p:txBody>
          <a:bodyPr wrap="none" rtlCol="0">
            <a:spAutoFit/>
          </a:bodyPr>
          <a:lstStyle/>
          <a:p>
            <a:r>
              <a:rPr lang="en-US" dirty="0"/>
              <a:t>=40</a:t>
            </a:r>
          </a:p>
        </p:txBody>
      </p:sp>
      <p:sp>
        <p:nvSpPr>
          <p:cNvPr id="37" name="TextBox 36"/>
          <p:cNvSpPr txBox="1"/>
          <p:nvPr/>
        </p:nvSpPr>
        <p:spPr>
          <a:xfrm>
            <a:off x="2711859" y="3781608"/>
            <a:ext cx="534121" cy="369332"/>
          </a:xfrm>
          <a:prstGeom prst="rect">
            <a:avLst/>
          </a:prstGeom>
          <a:noFill/>
        </p:spPr>
        <p:txBody>
          <a:bodyPr wrap="none" rtlCol="0">
            <a:spAutoFit/>
          </a:bodyPr>
          <a:lstStyle/>
          <a:p>
            <a:r>
              <a:rPr lang="en-US" dirty="0"/>
              <a:t>=15</a:t>
            </a:r>
          </a:p>
        </p:txBody>
      </p:sp>
      <p:sp>
        <p:nvSpPr>
          <p:cNvPr id="38" name="Isosceles Triangle 37"/>
          <p:cNvSpPr/>
          <p:nvPr/>
        </p:nvSpPr>
        <p:spPr>
          <a:xfrm rot="5400000">
            <a:off x="1334911" y="4365787"/>
            <a:ext cx="1097280" cy="228600"/>
          </a:xfrm>
          <a:prstGeom prst="triangl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rot="5400000">
            <a:off x="1334910" y="4694400"/>
            <a:ext cx="109728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52425" y="5912627"/>
            <a:ext cx="8658225" cy="369332"/>
          </a:xfrm>
          <a:prstGeom prst="rect">
            <a:avLst/>
          </a:prstGeom>
          <a:solidFill>
            <a:schemeClr val="accent1"/>
          </a:solidFill>
        </p:spPr>
        <p:txBody>
          <a:bodyPr wrap="square" rtlCol="0">
            <a:spAutoFit/>
          </a:bodyPr>
          <a:lstStyle/>
          <a:p>
            <a:pPr algn="ctr"/>
            <a:r>
              <a:rPr lang="en-US" dirty="0">
                <a:solidFill>
                  <a:schemeClr val="bg1"/>
                </a:solidFill>
              </a:rPr>
              <a:t>Descriptive because it uses values from the future so not good for forecasting.</a:t>
            </a:r>
          </a:p>
        </p:txBody>
      </p:sp>
      <p:sp>
        <p:nvSpPr>
          <p:cNvPr id="42" name="TextBox 41"/>
          <p:cNvSpPr txBox="1"/>
          <p:nvPr/>
        </p:nvSpPr>
        <p:spPr>
          <a:xfrm>
            <a:off x="4637904" y="1628776"/>
            <a:ext cx="2844048" cy="369332"/>
          </a:xfrm>
          <a:prstGeom prst="rect">
            <a:avLst/>
          </a:prstGeom>
          <a:solidFill>
            <a:schemeClr val="bg1">
              <a:lumMod val="50000"/>
            </a:schemeClr>
          </a:solidFill>
        </p:spPr>
        <p:txBody>
          <a:bodyPr wrap="none" rtlCol="0">
            <a:spAutoFit/>
          </a:bodyPr>
          <a:lstStyle>
            <a:defPPr>
              <a:defRPr lang="en-US"/>
            </a:defPPr>
            <a:lvl1pPr>
              <a:defRPr>
                <a:latin typeface="Consolas" panose="020B0609020204030204" pitchFamily="49" charset="0"/>
                <a:cs typeface="Consolas" panose="020B0609020204030204" pitchFamily="49" charset="0"/>
              </a:defRPr>
            </a:lvl1pPr>
          </a:lstStyle>
          <a:p>
            <a:r>
              <a:rPr lang="en-US" dirty="0"/>
              <a:t>ma(riders, order =12)</a:t>
            </a:r>
          </a:p>
        </p:txBody>
      </p:sp>
      <p:cxnSp>
        <p:nvCxnSpPr>
          <p:cNvPr id="43" name="Straight Connector 42"/>
          <p:cNvCxnSpPr/>
          <p:nvPr/>
        </p:nvCxnSpPr>
        <p:spPr>
          <a:xfrm>
            <a:off x="3300416" y="1643051"/>
            <a:ext cx="0" cy="4129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2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averages…</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48</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8" name="TextBox 7"/>
          <p:cNvSpPr txBox="1"/>
          <p:nvPr/>
        </p:nvSpPr>
        <p:spPr>
          <a:xfrm>
            <a:off x="228600" y="1116794"/>
            <a:ext cx="8658225" cy="461665"/>
          </a:xfrm>
          <a:prstGeom prst="rect">
            <a:avLst/>
          </a:prstGeom>
          <a:solidFill>
            <a:schemeClr val="accent6"/>
          </a:solidFill>
        </p:spPr>
        <p:txBody>
          <a:bodyPr wrap="square" rtlCol="0">
            <a:spAutoFit/>
          </a:bodyPr>
          <a:lstStyle/>
          <a:p>
            <a:pPr algn="ctr"/>
            <a:r>
              <a:rPr lang="en-US" sz="2400" dirty="0">
                <a:solidFill>
                  <a:schemeClr val="bg1"/>
                </a:solidFill>
              </a:rPr>
              <a:t>Trailing Moving Average – smooths seasonality</a:t>
            </a:r>
          </a:p>
        </p:txBody>
      </p:sp>
      <p:graphicFrame>
        <p:nvGraphicFramePr>
          <p:cNvPr id="20" name="Table 19"/>
          <p:cNvGraphicFramePr>
            <a:graphicFrameLocks noGrp="1"/>
          </p:cNvGraphicFramePr>
          <p:nvPr/>
        </p:nvGraphicFramePr>
        <p:xfrm>
          <a:off x="298869" y="3149604"/>
          <a:ext cx="1421512" cy="2225040"/>
        </p:xfrm>
        <a:graphic>
          <a:graphicData uri="http://schemas.openxmlformats.org/drawingml/2006/table">
            <a:tbl>
              <a:tblPr firstRow="1" bandRow="1">
                <a:tableStyleId>{5C22544A-7EE6-4342-B048-85BDC9FD1C3A}</a:tableStyleId>
              </a:tblPr>
              <a:tblGrid>
                <a:gridCol w="803593">
                  <a:extLst>
                    <a:ext uri="{9D8B030D-6E8A-4147-A177-3AD203B41FA5}">
                      <a16:colId xmlns:a16="http://schemas.microsoft.com/office/drawing/2014/main" val="20000"/>
                    </a:ext>
                  </a:extLst>
                </a:gridCol>
                <a:gridCol w="617919">
                  <a:extLst>
                    <a:ext uri="{9D8B030D-6E8A-4147-A177-3AD203B41FA5}">
                      <a16:colId xmlns:a16="http://schemas.microsoft.com/office/drawing/2014/main" val="20001"/>
                    </a:ext>
                  </a:extLst>
                </a:gridCol>
              </a:tblGrid>
              <a:tr h="370840">
                <a:tc>
                  <a:txBody>
                    <a:bodyPr/>
                    <a:lstStyle/>
                    <a:p>
                      <a:pPr algn="ctr"/>
                      <a:r>
                        <a:rPr lang="en-US" dirty="0"/>
                        <a:t>Number</a:t>
                      </a:r>
                    </a:p>
                  </a:txBody>
                  <a:tcPr/>
                </a:tc>
                <a:tc>
                  <a:txBody>
                    <a:bodyPr/>
                    <a:lstStyle/>
                    <a:p>
                      <a:pPr algn="ctr"/>
                      <a:r>
                        <a:rPr lang="en-US" dirty="0"/>
                        <a:t>Value</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ctr"/>
                      <a:r>
                        <a:rPr lang="en-US" dirty="0"/>
                        <a:t>20</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30</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40</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50</a:t>
                      </a:r>
                    </a:p>
                  </a:txBody>
                  <a:tcPr/>
                </a:tc>
                <a:extLst>
                  <a:ext uri="{0D108BD9-81ED-4DB2-BD59-A6C34878D82A}">
                    <a16:rowId xmlns:a16="http://schemas.microsoft.com/office/drawing/2014/main" val="10005"/>
                  </a:ext>
                </a:extLst>
              </a:tr>
            </a:tbl>
          </a:graphicData>
        </a:graphic>
      </p:graphicFrame>
      <p:sp>
        <p:nvSpPr>
          <p:cNvPr id="21" name="TextBox 20"/>
          <p:cNvSpPr txBox="1"/>
          <p:nvPr/>
        </p:nvSpPr>
        <p:spPr>
          <a:xfrm>
            <a:off x="245091" y="1709741"/>
            <a:ext cx="2457450" cy="830997"/>
          </a:xfrm>
          <a:prstGeom prst="rect">
            <a:avLst/>
          </a:prstGeom>
          <a:noFill/>
        </p:spPr>
        <p:txBody>
          <a:bodyPr wrap="square" rtlCol="0">
            <a:spAutoFit/>
          </a:bodyPr>
          <a:lstStyle/>
          <a:p>
            <a:pPr algn="ctr"/>
            <a:r>
              <a:rPr lang="en-US" sz="1600" dirty="0"/>
              <a:t>Add all values and divide by population </a:t>
            </a:r>
            <a:r>
              <a:rPr lang="en-US" sz="1600" b="1" i="1" dirty="0"/>
              <a:t>in the window</a:t>
            </a:r>
          </a:p>
        </p:txBody>
      </p:sp>
      <p:sp>
        <p:nvSpPr>
          <p:cNvPr id="22" name="TextBox 21"/>
          <p:cNvSpPr txBox="1"/>
          <p:nvPr/>
        </p:nvSpPr>
        <p:spPr>
          <a:xfrm>
            <a:off x="302241" y="2438404"/>
            <a:ext cx="2343150" cy="584775"/>
          </a:xfrm>
          <a:prstGeom prst="rect">
            <a:avLst/>
          </a:prstGeom>
          <a:noFill/>
        </p:spPr>
        <p:txBody>
          <a:bodyPr wrap="square" rtlCol="0">
            <a:spAutoFit/>
          </a:bodyPr>
          <a:lstStyle/>
          <a:p>
            <a:pPr algn="ctr"/>
            <a:r>
              <a:rPr lang="en-US" sz="1600" dirty="0"/>
              <a:t>Records in the window have the same weight.</a:t>
            </a:r>
          </a:p>
        </p:txBody>
      </p:sp>
      <p:sp>
        <p:nvSpPr>
          <p:cNvPr id="24" name="TextBox 23"/>
          <p:cNvSpPr txBox="1"/>
          <p:nvPr/>
        </p:nvSpPr>
        <p:spPr>
          <a:xfrm>
            <a:off x="2118421" y="3214691"/>
            <a:ext cx="599844" cy="369332"/>
          </a:xfrm>
          <a:prstGeom prst="rect">
            <a:avLst/>
          </a:prstGeom>
          <a:noFill/>
        </p:spPr>
        <p:txBody>
          <a:bodyPr wrap="none" rtlCol="0">
            <a:spAutoFit/>
          </a:bodyPr>
          <a:lstStyle/>
          <a:p>
            <a:r>
              <a:rPr lang="en-US" dirty="0"/>
              <a:t>t = 3</a:t>
            </a:r>
          </a:p>
        </p:txBody>
      </p:sp>
      <p:sp>
        <p:nvSpPr>
          <p:cNvPr id="29" name="TextBox 28"/>
          <p:cNvSpPr txBox="1"/>
          <p:nvPr/>
        </p:nvSpPr>
        <p:spPr>
          <a:xfrm>
            <a:off x="1962129" y="4314841"/>
            <a:ext cx="912429" cy="307777"/>
          </a:xfrm>
          <a:prstGeom prst="rect">
            <a:avLst/>
          </a:prstGeom>
          <a:noFill/>
        </p:spPr>
        <p:txBody>
          <a:bodyPr wrap="none" rtlCol="0">
            <a:spAutoFit/>
          </a:bodyPr>
          <a:lstStyle/>
          <a:p>
            <a:r>
              <a:rPr lang="en-US" sz="1400" u="sng" dirty="0"/>
              <a:t>10+20+30</a:t>
            </a:r>
          </a:p>
        </p:txBody>
      </p:sp>
      <p:sp>
        <p:nvSpPr>
          <p:cNvPr id="30" name="TextBox 29"/>
          <p:cNvSpPr txBox="1"/>
          <p:nvPr/>
        </p:nvSpPr>
        <p:spPr>
          <a:xfrm>
            <a:off x="2280324" y="4495810"/>
            <a:ext cx="276038" cy="307777"/>
          </a:xfrm>
          <a:prstGeom prst="rect">
            <a:avLst/>
          </a:prstGeom>
          <a:noFill/>
        </p:spPr>
        <p:txBody>
          <a:bodyPr wrap="none" rtlCol="0">
            <a:spAutoFit/>
          </a:bodyPr>
          <a:lstStyle/>
          <a:p>
            <a:r>
              <a:rPr lang="en-US" sz="1400" dirty="0"/>
              <a:t>3</a:t>
            </a:r>
          </a:p>
        </p:txBody>
      </p:sp>
      <p:sp>
        <p:nvSpPr>
          <p:cNvPr id="31" name="TextBox 30"/>
          <p:cNvSpPr txBox="1"/>
          <p:nvPr/>
        </p:nvSpPr>
        <p:spPr>
          <a:xfrm>
            <a:off x="1962129" y="4752983"/>
            <a:ext cx="912429" cy="307777"/>
          </a:xfrm>
          <a:prstGeom prst="rect">
            <a:avLst/>
          </a:prstGeom>
          <a:noFill/>
        </p:spPr>
        <p:txBody>
          <a:bodyPr wrap="none" rtlCol="0">
            <a:spAutoFit/>
          </a:bodyPr>
          <a:lstStyle/>
          <a:p>
            <a:r>
              <a:rPr lang="en-US" sz="1400" u="sng" dirty="0"/>
              <a:t>20+30+40</a:t>
            </a:r>
          </a:p>
        </p:txBody>
      </p:sp>
      <p:sp>
        <p:nvSpPr>
          <p:cNvPr id="32" name="TextBox 31"/>
          <p:cNvSpPr txBox="1"/>
          <p:nvPr/>
        </p:nvSpPr>
        <p:spPr>
          <a:xfrm>
            <a:off x="2280324" y="4976812"/>
            <a:ext cx="276038" cy="307777"/>
          </a:xfrm>
          <a:prstGeom prst="rect">
            <a:avLst/>
          </a:prstGeom>
          <a:noFill/>
        </p:spPr>
        <p:txBody>
          <a:bodyPr wrap="none" rtlCol="0">
            <a:spAutoFit/>
          </a:bodyPr>
          <a:lstStyle/>
          <a:p>
            <a:r>
              <a:rPr lang="en-US" sz="1400" dirty="0"/>
              <a:t>3</a:t>
            </a:r>
          </a:p>
        </p:txBody>
      </p:sp>
      <p:sp>
        <p:nvSpPr>
          <p:cNvPr id="35" name="TextBox 34"/>
          <p:cNvSpPr txBox="1"/>
          <p:nvPr/>
        </p:nvSpPr>
        <p:spPr>
          <a:xfrm>
            <a:off x="2711859" y="4772202"/>
            <a:ext cx="534121" cy="369332"/>
          </a:xfrm>
          <a:prstGeom prst="rect">
            <a:avLst/>
          </a:prstGeom>
          <a:noFill/>
        </p:spPr>
        <p:txBody>
          <a:bodyPr wrap="none" rtlCol="0">
            <a:spAutoFit/>
          </a:bodyPr>
          <a:lstStyle/>
          <a:p>
            <a:r>
              <a:rPr lang="en-US" dirty="0"/>
              <a:t>=30</a:t>
            </a:r>
          </a:p>
        </p:txBody>
      </p:sp>
      <p:sp>
        <p:nvSpPr>
          <p:cNvPr id="37" name="TextBox 36"/>
          <p:cNvSpPr txBox="1"/>
          <p:nvPr/>
        </p:nvSpPr>
        <p:spPr>
          <a:xfrm>
            <a:off x="2711859" y="4338834"/>
            <a:ext cx="534121" cy="369332"/>
          </a:xfrm>
          <a:prstGeom prst="rect">
            <a:avLst/>
          </a:prstGeom>
          <a:noFill/>
        </p:spPr>
        <p:txBody>
          <a:bodyPr wrap="none" rtlCol="0">
            <a:spAutoFit/>
          </a:bodyPr>
          <a:lstStyle/>
          <a:p>
            <a:r>
              <a:rPr lang="en-US" dirty="0"/>
              <a:t>=20</a:t>
            </a:r>
          </a:p>
        </p:txBody>
      </p:sp>
      <p:sp>
        <p:nvSpPr>
          <p:cNvPr id="41" name="TextBox 40"/>
          <p:cNvSpPr txBox="1"/>
          <p:nvPr/>
        </p:nvSpPr>
        <p:spPr>
          <a:xfrm>
            <a:off x="352425" y="5912627"/>
            <a:ext cx="8658225" cy="369332"/>
          </a:xfrm>
          <a:prstGeom prst="rect">
            <a:avLst/>
          </a:prstGeom>
          <a:solidFill>
            <a:schemeClr val="accent1"/>
          </a:solidFill>
        </p:spPr>
        <p:txBody>
          <a:bodyPr wrap="square" rtlCol="0">
            <a:spAutoFit/>
          </a:bodyPr>
          <a:lstStyle/>
          <a:p>
            <a:pPr algn="ctr"/>
            <a:r>
              <a:rPr lang="en-US" dirty="0">
                <a:solidFill>
                  <a:schemeClr val="bg1"/>
                </a:solidFill>
              </a:rPr>
              <a:t>Uses preceding window values so ok for forecasts but lags for trend and seasonal.</a:t>
            </a:r>
          </a:p>
        </p:txBody>
      </p:sp>
      <p:sp>
        <p:nvSpPr>
          <p:cNvPr id="42" name="TextBox 41"/>
          <p:cNvSpPr txBox="1"/>
          <p:nvPr/>
        </p:nvSpPr>
        <p:spPr>
          <a:xfrm>
            <a:off x="3726277" y="1628776"/>
            <a:ext cx="5250155" cy="369332"/>
          </a:xfrm>
          <a:prstGeom prst="rect">
            <a:avLst/>
          </a:prstGeom>
          <a:solidFill>
            <a:schemeClr val="bg1">
              <a:lumMod val="50000"/>
            </a:schemeClr>
          </a:solidFill>
        </p:spPr>
        <p:txBody>
          <a:bodyPr wrap="none" rtlCol="0">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rollmean</a:t>
            </a:r>
            <a:r>
              <a:rPr lang="en-US" dirty="0"/>
              <a:t>(riders, k = 12, align = 'right'</a:t>
            </a:r>
          </a:p>
        </p:txBody>
      </p:sp>
      <p:pic>
        <p:nvPicPr>
          <p:cNvPr id="7" name="Picture 6"/>
          <p:cNvPicPr>
            <a:picLocks noChangeAspect="1"/>
          </p:cNvPicPr>
          <p:nvPr/>
        </p:nvPicPr>
        <p:blipFill>
          <a:blip r:embed="rId2"/>
          <a:stretch>
            <a:fillRect/>
          </a:stretch>
        </p:blipFill>
        <p:spPr>
          <a:xfrm>
            <a:off x="3838706" y="2019451"/>
            <a:ext cx="5025297" cy="3795562"/>
          </a:xfrm>
          <a:prstGeom prst="rect">
            <a:avLst/>
          </a:prstGeom>
        </p:spPr>
      </p:pic>
      <p:sp>
        <p:nvSpPr>
          <p:cNvPr id="43" name="Freeform 42"/>
          <p:cNvSpPr/>
          <p:nvPr/>
        </p:nvSpPr>
        <p:spPr>
          <a:xfrm rot="5400000">
            <a:off x="1426349" y="3957639"/>
            <a:ext cx="928690" cy="242888"/>
          </a:xfrm>
          <a:custGeom>
            <a:avLst/>
            <a:gdLst>
              <a:gd name="connsiteX0" fmla="*/ 0 w 526252"/>
              <a:gd name="connsiteY0" fmla="*/ 219272 h 219272"/>
              <a:gd name="connsiteX1" fmla="*/ 526252 w 526252"/>
              <a:gd name="connsiteY1" fmla="*/ 0 h 219272"/>
              <a:gd name="connsiteX2" fmla="*/ 526252 w 526252"/>
              <a:gd name="connsiteY2" fmla="*/ 219272 h 219272"/>
              <a:gd name="connsiteX3" fmla="*/ 0 w 526252"/>
              <a:gd name="connsiteY3" fmla="*/ 219272 h 219272"/>
            </a:gdLst>
            <a:ahLst/>
            <a:cxnLst>
              <a:cxn ang="0">
                <a:pos x="connsiteX0" y="connsiteY0"/>
              </a:cxn>
              <a:cxn ang="0">
                <a:pos x="connsiteX1" y="connsiteY1"/>
              </a:cxn>
              <a:cxn ang="0">
                <a:pos x="connsiteX2" y="connsiteY2"/>
              </a:cxn>
              <a:cxn ang="0">
                <a:pos x="connsiteX3" y="connsiteY3"/>
              </a:cxn>
            </a:cxnLst>
            <a:rect l="l" t="t" r="r" b="b"/>
            <a:pathLst>
              <a:path w="526252" h="219272">
                <a:moveTo>
                  <a:pt x="0" y="219272"/>
                </a:moveTo>
                <a:lnTo>
                  <a:pt x="526252" y="0"/>
                </a:lnTo>
                <a:lnTo>
                  <a:pt x="526252" y="219272"/>
                </a:lnTo>
                <a:lnTo>
                  <a:pt x="0" y="219272"/>
                </a:ln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5400000">
            <a:off x="1330246" y="4327582"/>
            <a:ext cx="1097280" cy="219272"/>
          </a:xfrm>
          <a:custGeom>
            <a:avLst/>
            <a:gdLst>
              <a:gd name="connsiteX0" fmla="*/ 0 w 526252"/>
              <a:gd name="connsiteY0" fmla="*/ 219272 h 219272"/>
              <a:gd name="connsiteX1" fmla="*/ 526252 w 526252"/>
              <a:gd name="connsiteY1" fmla="*/ 0 h 219272"/>
              <a:gd name="connsiteX2" fmla="*/ 526252 w 526252"/>
              <a:gd name="connsiteY2" fmla="*/ 219272 h 219272"/>
              <a:gd name="connsiteX3" fmla="*/ 0 w 526252"/>
              <a:gd name="connsiteY3" fmla="*/ 219272 h 219272"/>
            </a:gdLst>
            <a:ahLst/>
            <a:cxnLst>
              <a:cxn ang="0">
                <a:pos x="connsiteX0" y="connsiteY0"/>
              </a:cxn>
              <a:cxn ang="0">
                <a:pos x="connsiteX1" y="connsiteY1"/>
              </a:cxn>
              <a:cxn ang="0">
                <a:pos x="connsiteX2" y="connsiteY2"/>
              </a:cxn>
              <a:cxn ang="0">
                <a:pos x="connsiteX3" y="connsiteY3"/>
              </a:cxn>
            </a:cxnLst>
            <a:rect l="l" t="t" r="r" b="b"/>
            <a:pathLst>
              <a:path w="526252" h="219272">
                <a:moveTo>
                  <a:pt x="0" y="219272"/>
                </a:moveTo>
                <a:lnTo>
                  <a:pt x="526252" y="0"/>
                </a:lnTo>
                <a:lnTo>
                  <a:pt x="526252" y="219272"/>
                </a:lnTo>
                <a:lnTo>
                  <a:pt x="0" y="219272"/>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3300416" y="1643051"/>
            <a:ext cx="0" cy="4129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77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averages…</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49</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8" name="TextBox 7"/>
          <p:cNvSpPr txBox="1"/>
          <p:nvPr/>
        </p:nvSpPr>
        <p:spPr>
          <a:xfrm>
            <a:off x="228600" y="1116794"/>
            <a:ext cx="8658225" cy="461665"/>
          </a:xfrm>
          <a:prstGeom prst="rect">
            <a:avLst/>
          </a:prstGeom>
          <a:solidFill>
            <a:schemeClr val="accent6"/>
          </a:solidFill>
        </p:spPr>
        <p:txBody>
          <a:bodyPr wrap="square" rtlCol="0">
            <a:spAutoFit/>
          </a:bodyPr>
          <a:lstStyle/>
          <a:p>
            <a:pPr algn="ctr"/>
            <a:r>
              <a:rPr lang="en-US" sz="2400" dirty="0">
                <a:solidFill>
                  <a:schemeClr val="bg1"/>
                </a:solidFill>
              </a:rPr>
              <a:t>Exponential Smoothing</a:t>
            </a:r>
          </a:p>
        </p:txBody>
      </p:sp>
      <p:sp>
        <p:nvSpPr>
          <p:cNvPr id="22" name="TextBox 21"/>
          <p:cNvSpPr txBox="1"/>
          <p:nvPr/>
        </p:nvSpPr>
        <p:spPr>
          <a:xfrm>
            <a:off x="242888" y="1752603"/>
            <a:ext cx="8629650" cy="523220"/>
          </a:xfrm>
          <a:prstGeom prst="rect">
            <a:avLst/>
          </a:prstGeom>
          <a:noFill/>
        </p:spPr>
        <p:txBody>
          <a:bodyPr wrap="square" rtlCol="0">
            <a:spAutoFit/>
          </a:bodyPr>
          <a:lstStyle/>
          <a:p>
            <a:pPr algn="ctr"/>
            <a:r>
              <a:rPr lang="en-US" sz="2800" u="sng" dirty="0"/>
              <a:t>Older records in the window have the </a:t>
            </a:r>
            <a:r>
              <a:rPr lang="en-US" sz="2800" b="1" u="sng" dirty="0"/>
              <a:t>diminishing</a:t>
            </a:r>
            <a:r>
              <a:rPr lang="en-US" sz="2800" u="sng" dirty="0"/>
              <a:t>  weight</a:t>
            </a:r>
          </a:p>
        </p:txBody>
      </p:sp>
      <p:sp>
        <p:nvSpPr>
          <p:cNvPr id="41" name="TextBox 40"/>
          <p:cNvSpPr txBox="1"/>
          <p:nvPr/>
        </p:nvSpPr>
        <p:spPr>
          <a:xfrm>
            <a:off x="352425" y="5912627"/>
            <a:ext cx="8658225" cy="369332"/>
          </a:xfrm>
          <a:prstGeom prst="rect">
            <a:avLst/>
          </a:prstGeom>
          <a:solidFill>
            <a:schemeClr val="accent1"/>
          </a:solidFill>
        </p:spPr>
        <p:txBody>
          <a:bodyPr wrap="square" rtlCol="0">
            <a:spAutoFit/>
          </a:bodyPr>
          <a:lstStyle/>
          <a:p>
            <a:pPr algn="ctr"/>
            <a:r>
              <a:rPr lang="en-US" dirty="0">
                <a:solidFill>
                  <a:schemeClr val="bg1"/>
                </a:solidFill>
              </a:rPr>
              <a:t>Values are weighted so their impact diminishes in the average the farther back.</a:t>
            </a:r>
          </a:p>
        </p:txBody>
      </p:sp>
      <p:sp>
        <p:nvSpPr>
          <p:cNvPr id="9" name="Rectangle 8"/>
          <p:cNvSpPr/>
          <p:nvPr/>
        </p:nvSpPr>
        <p:spPr>
          <a:xfrm>
            <a:off x="1984267" y="2944296"/>
            <a:ext cx="5473808" cy="1846659"/>
          </a:xfrm>
          <a:prstGeom prst="rect">
            <a:avLst/>
          </a:prstGeom>
        </p:spPr>
        <p:txBody>
          <a:bodyPr wrap="square">
            <a:spAutoFit/>
          </a:bodyPr>
          <a:lstStyle/>
          <a:p>
            <a:r>
              <a:rPr lang="el-GR" sz="2400" b="1" dirty="0"/>
              <a:t>α</a:t>
            </a:r>
            <a:r>
              <a:rPr lang="en-US" sz="2400" b="1" dirty="0"/>
              <a:t> is a parameter between 0 and 1.  </a:t>
            </a:r>
          </a:p>
          <a:p>
            <a:pPr marL="742950" lvl="1" indent="-285750">
              <a:buFont typeface="Arial" panose="020B0604020202020204" pitchFamily="34" charset="0"/>
              <a:buChar char="•"/>
            </a:pPr>
            <a:r>
              <a:rPr lang="en-US" dirty="0"/>
              <a:t>0 = more weight is given to observations from the more distant past</a:t>
            </a:r>
          </a:p>
          <a:p>
            <a:pPr marL="742950" lvl="1" indent="-285750">
              <a:buFont typeface="Arial" panose="020B0604020202020204" pitchFamily="34" charset="0"/>
              <a:buChar char="•"/>
            </a:pPr>
            <a:r>
              <a:rPr lang="en-US" dirty="0"/>
              <a:t>Approaching 1= more weight given to recent</a:t>
            </a:r>
          </a:p>
          <a:p>
            <a:pPr marL="742950" lvl="1" indent="-285750">
              <a:buFont typeface="Arial" panose="020B0604020202020204" pitchFamily="34" charset="0"/>
              <a:buChar char="•"/>
            </a:pPr>
            <a:r>
              <a:rPr lang="en-US" dirty="0"/>
              <a:t>1 = all weight given to the most recent (same as a true Naïve forecast)</a:t>
            </a:r>
          </a:p>
        </p:txBody>
      </p:sp>
    </p:spTree>
    <p:extLst>
      <p:ext uri="{BB962C8B-B14F-4D97-AF65-F5344CB8AC3E}">
        <p14:creationId xmlns:p14="http://schemas.microsoft.com/office/powerpoint/2010/main" val="183962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42EE3-9848-4091-AB32-9CD1544500AA}"/>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75CF0D48-1409-4FA8-BC35-CEE75BFEF286}"/>
              </a:ext>
            </a:extLst>
          </p:cNvPr>
          <p:cNvSpPr>
            <a:spLocks noGrp="1"/>
          </p:cNvSpPr>
          <p:nvPr>
            <p:ph type="title"/>
          </p:nvPr>
        </p:nvSpPr>
        <p:spPr>
          <a:xfrm>
            <a:off x="280657" y="365126"/>
            <a:ext cx="8618899" cy="591477"/>
          </a:xfrm>
        </p:spPr>
        <p:txBody>
          <a:bodyPr/>
          <a:lstStyle/>
          <a:p>
            <a:r>
              <a:rPr lang="en-US" sz="2600" dirty="0"/>
              <a:t>Difference between ML Data Setup &amp; Time Series Data</a:t>
            </a:r>
          </a:p>
        </p:txBody>
      </p:sp>
      <p:sp>
        <p:nvSpPr>
          <p:cNvPr id="4" name="Slide Number Placeholder 3">
            <a:extLst>
              <a:ext uri="{FF2B5EF4-FFF2-40B4-BE49-F238E27FC236}">
                <a16:creationId xmlns:a16="http://schemas.microsoft.com/office/drawing/2014/main" id="{2236DEF1-B7DD-43A0-BF17-9242EB83DB1B}"/>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08728560-6A4E-47D2-9335-23EFE2B9303A}"/>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7AAD1D07-F801-42E5-819D-E8E714D70829}"/>
              </a:ext>
            </a:extLst>
          </p:cNvPr>
          <p:cNvSpPr/>
          <p:nvPr/>
        </p:nvSpPr>
        <p:spPr>
          <a:xfrm>
            <a:off x="280657" y="1520982"/>
            <a:ext cx="8549018" cy="353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Series Data</a:t>
            </a:r>
          </a:p>
        </p:txBody>
      </p:sp>
      <p:sp>
        <p:nvSpPr>
          <p:cNvPr id="8" name="TextBox 7">
            <a:extLst>
              <a:ext uri="{FF2B5EF4-FFF2-40B4-BE49-F238E27FC236}">
                <a16:creationId xmlns:a16="http://schemas.microsoft.com/office/drawing/2014/main" id="{92385DCF-E141-4D39-B06E-9C9C5AF21B3D}"/>
              </a:ext>
            </a:extLst>
          </p:cNvPr>
          <p:cNvSpPr txBox="1"/>
          <p:nvPr/>
        </p:nvSpPr>
        <p:spPr>
          <a:xfrm>
            <a:off x="2914650" y="2522530"/>
            <a:ext cx="58293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Data is typically (not always) in a single vector with each value being in sequence to the next.</a:t>
            </a:r>
          </a:p>
          <a:p>
            <a:pPr marL="285750" indent="-285750">
              <a:buFont typeface="Arial" panose="020B0604020202020204" pitchFamily="34" charset="0"/>
              <a:buChar char="•"/>
            </a:pPr>
            <a:r>
              <a:rPr lang="en-US" dirty="0"/>
              <a:t>Attributes may not be present because temporal information is held “within” the vector due to the relatedness of each record.</a:t>
            </a:r>
          </a:p>
        </p:txBody>
      </p:sp>
      <p:cxnSp>
        <p:nvCxnSpPr>
          <p:cNvPr id="12" name="Straight Arrow Connector 11"/>
          <p:cNvCxnSpPr/>
          <p:nvPr/>
        </p:nvCxnSpPr>
        <p:spPr>
          <a:xfrm>
            <a:off x="342912" y="2147888"/>
            <a:ext cx="0" cy="145732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365100" y="2738051"/>
            <a:ext cx="1007199" cy="276999"/>
          </a:xfrm>
          <a:prstGeom prst="rect">
            <a:avLst/>
          </a:prstGeom>
          <a:noFill/>
        </p:spPr>
        <p:txBody>
          <a:bodyPr wrap="none" rtlCol="0">
            <a:spAutoFit/>
          </a:bodyPr>
          <a:lstStyle/>
          <a:p>
            <a:r>
              <a:rPr lang="en-US" sz="1200" dirty="0">
                <a:solidFill>
                  <a:schemeClr val="accent6"/>
                </a:solidFill>
              </a:rPr>
              <a:t>Observations</a:t>
            </a:r>
          </a:p>
        </p:txBody>
      </p:sp>
      <p:pic>
        <p:nvPicPr>
          <p:cNvPr id="7" name="Picture 6"/>
          <p:cNvPicPr>
            <a:picLocks noChangeAspect="1"/>
          </p:cNvPicPr>
          <p:nvPr/>
        </p:nvPicPr>
        <p:blipFill>
          <a:blip r:embed="rId2"/>
          <a:stretch>
            <a:fillRect/>
          </a:stretch>
        </p:blipFill>
        <p:spPr>
          <a:xfrm>
            <a:off x="509587" y="2085975"/>
            <a:ext cx="1381125" cy="3086100"/>
          </a:xfrm>
          <a:prstGeom prst="rect">
            <a:avLst/>
          </a:prstGeom>
        </p:spPr>
      </p:pic>
      <p:cxnSp>
        <p:nvCxnSpPr>
          <p:cNvPr id="14" name="Straight Arrow Connector 13"/>
          <p:cNvCxnSpPr/>
          <p:nvPr/>
        </p:nvCxnSpPr>
        <p:spPr>
          <a:xfrm>
            <a:off x="1995491" y="2147888"/>
            <a:ext cx="0" cy="145732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1761002" y="2738051"/>
            <a:ext cx="745973" cy="276999"/>
          </a:xfrm>
          <a:prstGeom prst="rect">
            <a:avLst/>
          </a:prstGeom>
          <a:noFill/>
        </p:spPr>
        <p:txBody>
          <a:bodyPr wrap="none" rtlCol="0">
            <a:spAutoFit/>
          </a:bodyPr>
          <a:lstStyle/>
          <a:p>
            <a:r>
              <a:rPr lang="en-US" sz="1200" dirty="0">
                <a:solidFill>
                  <a:schemeClr val="accent6"/>
                </a:solidFill>
              </a:rPr>
              <a:t>Attribute</a:t>
            </a:r>
          </a:p>
        </p:txBody>
      </p:sp>
    </p:spTree>
    <p:extLst>
      <p:ext uri="{BB962C8B-B14F-4D97-AF65-F5344CB8AC3E}">
        <p14:creationId xmlns:p14="http://schemas.microsoft.com/office/powerpoint/2010/main" val="204493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4_HoltWintersWMT.R</a:t>
            </a:r>
          </a:p>
        </p:txBody>
      </p:sp>
      <p:sp>
        <p:nvSpPr>
          <p:cNvPr id="4" name="Date Placeholder 3"/>
          <p:cNvSpPr>
            <a:spLocks noGrp="1"/>
          </p:cNvSpPr>
          <p:nvPr>
            <p:ph type="dt" sz="half" idx="10"/>
          </p:nvPr>
        </p:nvSpPr>
        <p:spPr/>
        <p:txBody>
          <a:bodyPr/>
          <a:lstStyle/>
          <a:p>
            <a:fld id="{D753EFC8-4232-4598-94F6-94C0EBAFC469}" type="datetime1">
              <a:rPr lang="en-US" smtClean="0"/>
              <a:t>10/26/20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50</a:t>
            </a:fld>
            <a:endParaRPr lang="en-US"/>
          </a:p>
        </p:txBody>
      </p:sp>
      <p:sp>
        <p:nvSpPr>
          <p:cNvPr id="6" name="Footer Placeholder 5"/>
          <p:cNvSpPr>
            <a:spLocks noGrp="1"/>
          </p:cNvSpPr>
          <p:nvPr>
            <p:ph type="ftr" sz="quarter" idx="3"/>
          </p:nvPr>
        </p:nvSpPr>
        <p:spPr/>
        <p:txBody>
          <a:bodyPr/>
          <a:lstStyle/>
          <a:p>
            <a:r>
              <a:rPr lang="en-US" dirty="0"/>
              <a:t>Kwartler CSCI 96</a:t>
            </a:r>
          </a:p>
        </p:txBody>
      </p:sp>
      <p:sp>
        <p:nvSpPr>
          <p:cNvPr id="7" name="TextBox 6"/>
          <p:cNvSpPr txBox="1"/>
          <p:nvPr/>
        </p:nvSpPr>
        <p:spPr>
          <a:xfrm>
            <a:off x="228600" y="1116794"/>
            <a:ext cx="8658225" cy="646331"/>
          </a:xfrm>
          <a:prstGeom prst="rect">
            <a:avLst/>
          </a:prstGeom>
          <a:solidFill>
            <a:schemeClr val="accent6"/>
          </a:solidFill>
        </p:spPr>
        <p:txBody>
          <a:bodyPr wrap="square" rtlCol="0">
            <a:spAutoFit/>
          </a:bodyPr>
          <a:lstStyle/>
          <a:p>
            <a:pPr algn="ctr"/>
            <a:r>
              <a:rPr lang="en-US" dirty="0">
                <a:solidFill>
                  <a:schemeClr val="bg1"/>
                </a:solidFill>
              </a:rPr>
              <a:t>HW applies exponential smoothing to </a:t>
            </a:r>
            <a:r>
              <a:rPr lang="en-US" b="1" dirty="0">
                <a:solidFill>
                  <a:schemeClr val="bg1"/>
                </a:solidFill>
              </a:rPr>
              <a:t>level</a:t>
            </a:r>
            <a:r>
              <a:rPr lang="en-US" dirty="0">
                <a:solidFill>
                  <a:schemeClr val="bg1"/>
                </a:solidFill>
              </a:rPr>
              <a:t>, </a:t>
            </a:r>
            <a:r>
              <a:rPr lang="en-US" b="1" dirty="0">
                <a:solidFill>
                  <a:schemeClr val="bg1"/>
                </a:solidFill>
              </a:rPr>
              <a:t>trend</a:t>
            </a:r>
            <a:r>
              <a:rPr lang="en-US" dirty="0">
                <a:solidFill>
                  <a:schemeClr val="bg1"/>
                </a:solidFill>
              </a:rPr>
              <a:t> and </a:t>
            </a:r>
            <a:r>
              <a:rPr lang="en-US" b="1" dirty="0">
                <a:solidFill>
                  <a:schemeClr val="bg1"/>
                </a:solidFill>
              </a:rPr>
              <a:t>seasonality</a:t>
            </a:r>
            <a:r>
              <a:rPr lang="en-US" dirty="0">
                <a:solidFill>
                  <a:schemeClr val="bg1"/>
                </a:solidFill>
              </a:rPr>
              <a:t> individually then combines them.</a:t>
            </a:r>
          </a:p>
        </p:txBody>
      </p:sp>
    </p:spTree>
    <p:extLst>
      <p:ext uri="{BB962C8B-B14F-4D97-AF65-F5344CB8AC3E}">
        <p14:creationId xmlns:p14="http://schemas.microsoft.com/office/powerpoint/2010/main" val="1247865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4618A-9702-F348-8E1E-48C53044E743}"/>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0F4FFFD9-B243-F940-8550-AFB147A9CB0A}"/>
              </a:ext>
            </a:extLst>
          </p:cNvPr>
          <p:cNvSpPr>
            <a:spLocks noGrp="1"/>
          </p:cNvSpPr>
          <p:nvPr>
            <p:ph type="title"/>
          </p:nvPr>
        </p:nvSpPr>
        <p:spPr/>
        <p:txBody>
          <a:bodyPr/>
          <a:lstStyle/>
          <a:p>
            <a:r>
              <a:rPr lang="en-US" dirty="0"/>
              <a:t>Class announcement</a:t>
            </a:r>
          </a:p>
        </p:txBody>
      </p:sp>
      <p:sp>
        <p:nvSpPr>
          <p:cNvPr id="4" name="Slide Number Placeholder 3">
            <a:extLst>
              <a:ext uri="{FF2B5EF4-FFF2-40B4-BE49-F238E27FC236}">
                <a16:creationId xmlns:a16="http://schemas.microsoft.com/office/drawing/2014/main" id="{48C32043-6151-CE40-8C4E-C20B734EBF15}"/>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a16="http://schemas.microsoft.com/office/drawing/2014/main" id="{2B79C197-6277-D948-823C-8755246F8BF4}"/>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5D164342-92D8-6E4D-B5C3-6E299ED87902}"/>
              </a:ext>
            </a:extLst>
          </p:cNvPr>
          <p:cNvSpPr txBox="1"/>
          <p:nvPr/>
        </p:nvSpPr>
        <p:spPr>
          <a:xfrm>
            <a:off x="800101" y="1671638"/>
            <a:ext cx="70580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a possible third wave in the US is evolving and other areas are experiencing outbreaks, we will keep an eye on the workload.  No promises, but your teaching staff knows there is a lot going on.</a:t>
            </a:r>
          </a:p>
          <a:p>
            <a:endParaRPr lang="en-US" dirty="0"/>
          </a:p>
          <a:p>
            <a:endParaRPr lang="en-US" dirty="0"/>
          </a:p>
        </p:txBody>
      </p:sp>
      <p:sp>
        <p:nvSpPr>
          <p:cNvPr id="7" name="TextBox 6">
            <a:extLst>
              <a:ext uri="{FF2B5EF4-FFF2-40B4-BE49-F238E27FC236}">
                <a16:creationId xmlns:a16="http://schemas.microsoft.com/office/drawing/2014/main" id="{4A120458-CCFD-1A44-ADFC-859A0B4A87B5}"/>
              </a:ext>
            </a:extLst>
          </p:cNvPr>
          <p:cNvSpPr txBox="1"/>
          <p:nvPr/>
        </p:nvSpPr>
        <p:spPr>
          <a:xfrm>
            <a:off x="1154686" y="5000625"/>
            <a:ext cx="6834628" cy="523220"/>
          </a:xfrm>
          <a:prstGeom prst="rect">
            <a:avLst/>
          </a:prstGeom>
          <a:noFill/>
        </p:spPr>
        <p:txBody>
          <a:bodyPr wrap="none" rtlCol="0">
            <a:spAutoFit/>
          </a:bodyPr>
          <a:lstStyle/>
          <a:p>
            <a:r>
              <a:rPr lang="en-US" sz="2800" b="1" dirty="0"/>
              <a:t>Please stay mentally and physically healthy.  </a:t>
            </a:r>
          </a:p>
        </p:txBody>
      </p:sp>
    </p:spTree>
    <p:extLst>
      <p:ext uri="{BB962C8B-B14F-4D97-AF65-F5344CB8AC3E}">
        <p14:creationId xmlns:p14="http://schemas.microsoft.com/office/powerpoint/2010/main" val="410900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ight Arrow 13"/>
          <p:cNvSpPr/>
          <p:nvPr/>
        </p:nvSpPr>
        <p:spPr>
          <a:xfrm>
            <a:off x="2126588" y="5955268"/>
            <a:ext cx="4890826" cy="30777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126587" y="5955268"/>
            <a:ext cx="4890826" cy="307777"/>
          </a:xfrm>
          <a:prstGeom prst="rect">
            <a:avLst/>
          </a:prstGeom>
          <a:noFill/>
        </p:spPr>
        <p:txBody>
          <a:bodyPr wrap="none" rtlCol="0">
            <a:spAutoFit/>
          </a:bodyPr>
          <a:lstStyle/>
          <a:p>
            <a:r>
              <a:rPr lang="en-US" sz="1400" i="1" dirty="0"/>
              <a:t>Times Series Data &gt; Forecast Methodology&gt; Future Values</a:t>
            </a:r>
          </a:p>
        </p:txBody>
      </p:sp>
      <p:sp>
        <p:nvSpPr>
          <p:cNvPr id="2" name="Title 1"/>
          <p:cNvSpPr>
            <a:spLocks noGrp="1"/>
          </p:cNvSpPr>
          <p:nvPr>
            <p:ph type="title"/>
          </p:nvPr>
        </p:nvSpPr>
        <p:spPr/>
        <p:txBody>
          <a:bodyPr/>
          <a:lstStyle/>
          <a:p>
            <a:r>
              <a:rPr lang="en-US" dirty="0"/>
              <a:t>What is forecasting?</a:t>
            </a:r>
          </a:p>
        </p:txBody>
      </p:sp>
      <p:sp>
        <p:nvSpPr>
          <p:cNvPr id="3" name="TextBox 2"/>
          <p:cNvSpPr txBox="1"/>
          <p:nvPr/>
        </p:nvSpPr>
        <p:spPr>
          <a:xfrm>
            <a:off x="513807" y="2074745"/>
            <a:ext cx="2108334" cy="369332"/>
          </a:xfrm>
          <a:prstGeom prst="rect">
            <a:avLst/>
          </a:prstGeom>
          <a:noFill/>
        </p:spPr>
        <p:txBody>
          <a:bodyPr wrap="none" rtlCol="0">
            <a:spAutoFit/>
          </a:bodyPr>
          <a:lstStyle/>
          <a:p>
            <a:r>
              <a:rPr lang="en-US" dirty="0"/>
              <a:t>Actual Time Series</a:t>
            </a:r>
          </a:p>
        </p:txBody>
      </p:sp>
      <p:grpSp>
        <p:nvGrpSpPr>
          <p:cNvPr id="6" name="Group 5"/>
          <p:cNvGrpSpPr/>
          <p:nvPr/>
        </p:nvGrpSpPr>
        <p:grpSpPr>
          <a:xfrm>
            <a:off x="3501152" y="2283424"/>
            <a:ext cx="1527537" cy="3618174"/>
            <a:chOff x="3501152" y="3007086"/>
            <a:chExt cx="1527537" cy="1470197"/>
          </a:xfrm>
        </p:grpSpPr>
        <p:sp>
          <p:nvSpPr>
            <p:cNvPr id="16" name="Chevron 15"/>
            <p:cNvSpPr/>
            <p:nvPr/>
          </p:nvSpPr>
          <p:spPr>
            <a:xfrm>
              <a:off x="3501152" y="3007086"/>
              <a:ext cx="770096" cy="1470197"/>
            </a:xfrm>
            <a:prstGeom prst="chevron">
              <a:avLst>
                <a:gd name="adj" fmla="val 62310"/>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7" name="Chevron 16"/>
            <p:cNvSpPr/>
            <p:nvPr/>
          </p:nvSpPr>
          <p:spPr>
            <a:xfrm>
              <a:off x="4258593" y="3007086"/>
              <a:ext cx="770096" cy="1470197"/>
            </a:xfrm>
            <a:prstGeom prst="chevron">
              <a:avLst>
                <a:gd name="adj" fmla="val 62310"/>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8" name="Chevron 17"/>
            <p:cNvSpPr/>
            <p:nvPr/>
          </p:nvSpPr>
          <p:spPr>
            <a:xfrm>
              <a:off x="3879872" y="3007086"/>
              <a:ext cx="770096" cy="1470197"/>
            </a:xfrm>
            <a:prstGeom prst="chevron">
              <a:avLst>
                <a:gd name="adj" fmla="val 62310"/>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grpSp>
      <p:pic>
        <p:nvPicPr>
          <p:cNvPr id="20" name="Picture 2" descr="C:\Users\n0232877\AppData\Local\Microsoft\Windows\Temporary Internet Files\Content.IE5\FRTMVNL1\R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4175" y="3394973"/>
            <a:ext cx="1363200" cy="10341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451407" y="2134688"/>
            <a:ext cx="2822119" cy="369332"/>
          </a:xfrm>
          <a:prstGeom prst="rect">
            <a:avLst/>
          </a:prstGeom>
          <a:noFill/>
        </p:spPr>
        <p:txBody>
          <a:bodyPr wrap="none" rtlCol="0">
            <a:spAutoFit/>
          </a:bodyPr>
          <a:lstStyle/>
          <a:p>
            <a:r>
              <a:rPr lang="en-US" dirty="0"/>
              <a:t>Future Forecasted Values</a:t>
            </a:r>
          </a:p>
        </p:txBody>
      </p:sp>
      <p:pic>
        <p:nvPicPr>
          <p:cNvPr id="22533"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r="58073"/>
          <a:stretch/>
        </p:blipFill>
        <p:spPr bwMode="auto">
          <a:xfrm>
            <a:off x="5983885" y="2428875"/>
            <a:ext cx="1757159"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524" y="2402720"/>
            <a:ext cx="18669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2130" y="4298156"/>
            <a:ext cx="2740668"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1"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7640" y="4309348"/>
            <a:ext cx="2740668"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1463" y="1243004"/>
            <a:ext cx="8415337" cy="7143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Forecasting is the process of applying mathematical tools on time series data to create future time series values, doesn’t have to explain the reason for observed changes.</a:t>
            </a:r>
          </a:p>
        </p:txBody>
      </p:sp>
      <p:sp>
        <p:nvSpPr>
          <p:cNvPr id="19" name="Date Placeholder 3"/>
          <p:cNvSpPr>
            <a:spLocks noGrp="1"/>
          </p:cNvSpPr>
          <p:nvPr>
            <p:ph type="dt" sz="half" idx="10"/>
          </p:nvPr>
        </p:nvSpPr>
        <p:spPr>
          <a:xfrm>
            <a:off x="628650" y="6356351"/>
            <a:ext cx="2057400" cy="365125"/>
          </a:xfrm>
        </p:spPr>
        <p:txBody>
          <a:bodyPr/>
          <a:lstStyle/>
          <a:p>
            <a:fld id="{D753EFC8-4232-4598-94F6-94C0EBAFC469}" type="datetime1">
              <a:rPr lang="en-US" smtClean="0"/>
              <a:t>10/26/20</a:t>
            </a:fld>
            <a:endParaRPr lang="en-US"/>
          </a:p>
        </p:txBody>
      </p:sp>
      <p:sp>
        <p:nvSpPr>
          <p:cNvPr id="21" name="Slide Number Placeholder 4"/>
          <p:cNvSpPr>
            <a:spLocks noGrp="1"/>
          </p:cNvSpPr>
          <p:nvPr>
            <p:ph type="sldNum" sz="quarter" idx="12"/>
          </p:nvPr>
        </p:nvSpPr>
        <p:spPr>
          <a:xfrm>
            <a:off x="6457950" y="6356351"/>
            <a:ext cx="857250" cy="365125"/>
          </a:xfrm>
        </p:spPr>
        <p:txBody>
          <a:bodyPr/>
          <a:lstStyle/>
          <a:p>
            <a:r>
              <a:rPr lang="en-US" dirty="0"/>
              <a:t>6</a:t>
            </a:r>
          </a:p>
        </p:txBody>
      </p:sp>
      <p:sp>
        <p:nvSpPr>
          <p:cNvPr id="23" name="Footer Placeholder 5"/>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16060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F93EB-721E-440E-B1E4-0F3176DDC335}"/>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7EABDFEA-2E8D-4355-A525-5076AD5FDFD4}"/>
              </a:ext>
            </a:extLst>
          </p:cNvPr>
          <p:cNvSpPr>
            <a:spLocks noGrp="1"/>
          </p:cNvSpPr>
          <p:nvPr>
            <p:ph type="title"/>
          </p:nvPr>
        </p:nvSpPr>
        <p:spPr/>
        <p:txBody>
          <a:bodyPr/>
          <a:lstStyle/>
          <a:p>
            <a:r>
              <a:rPr lang="en-US" dirty="0"/>
              <a:t>Explain Vs. Predict</a:t>
            </a:r>
          </a:p>
        </p:txBody>
      </p:sp>
      <p:sp>
        <p:nvSpPr>
          <p:cNvPr id="4" name="Slide Number Placeholder 3">
            <a:extLst>
              <a:ext uri="{FF2B5EF4-FFF2-40B4-BE49-F238E27FC236}">
                <a16:creationId xmlns:a16="http://schemas.microsoft.com/office/drawing/2014/main" id="{FE70CA59-1C1D-4B4E-8CB0-3562A01BFC26}"/>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9AFC84E1-D2CB-4F12-96DE-2B79FDACA3AA}"/>
              </a:ext>
            </a:extLst>
          </p:cNvPr>
          <p:cNvSpPr>
            <a:spLocks noGrp="1"/>
          </p:cNvSpPr>
          <p:nvPr>
            <p:ph type="ftr" sz="quarter" idx="3"/>
          </p:nvPr>
        </p:nvSpPr>
        <p:spPr/>
        <p:txBody>
          <a:bodyPr/>
          <a:lstStyle/>
          <a:p>
            <a:r>
              <a:rPr lang="en-US" dirty="0"/>
              <a:t>Kwartler CSCI 96</a:t>
            </a:r>
          </a:p>
        </p:txBody>
      </p:sp>
      <p:sp>
        <p:nvSpPr>
          <p:cNvPr id="6" name="Content Placeholder 2">
            <a:extLst>
              <a:ext uri="{FF2B5EF4-FFF2-40B4-BE49-F238E27FC236}">
                <a16:creationId xmlns:a16="http://schemas.microsoft.com/office/drawing/2014/main" id="{7BED4843-F5A4-48C6-A2BC-D37A038D93CD}"/>
              </a:ext>
            </a:extLst>
          </p:cNvPr>
          <p:cNvSpPr txBox="1">
            <a:spLocks/>
          </p:cNvSpPr>
          <p:nvPr/>
        </p:nvSpPr>
        <p:spPr>
          <a:xfrm>
            <a:off x="685800" y="1347780"/>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b="1" dirty="0"/>
              <a:t>Explanation</a:t>
            </a:r>
            <a:r>
              <a:rPr lang="en-US" dirty="0"/>
              <a:t> is the goal of “time series </a:t>
            </a:r>
            <a:r>
              <a:rPr lang="en-US" b="1" dirty="0"/>
              <a:t>analysis</a:t>
            </a:r>
            <a:r>
              <a:rPr lang="en-US" dirty="0"/>
              <a:t>”</a:t>
            </a:r>
          </a:p>
          <a:p>
            <a:pPr lvl="1">
              <a:buFont typeface="Wingdings 2" pitchFamily="18" charset="2"/>
              <a:buNone/>
            </a:pPr>
            <a:r>
              <a:rPr lang="en-US" dirty="0"/>
              <a:t>Models are based on causal argument</a:t>
            </a:r>
          </a:p>
          <a:p>
            <a:pPr lvl="1">
              <a:buFont typeface="Wingdings 2" pitchFamily="18" charset="2"/>
              <a:buNone/>
            </a:pPr>
            <a:r>
              <a:rPr lang="en-US" dirty="0"/>
              <a:t>Models are not “black-box”</a:t>
            </a:r>
          </a:p>
          <a:p>
            <a:pPr lvl="1">
              <a:buFont typeface="Wingdings 2" pitchFamily="18" charset="2"/>
              <a:buNone/>
            </a:pPr>
            <a:endParaRPr lang="en-US" dirty="0"/>
          </a:p>
          <a:p>
            <a:pPr lvl="1">
              <a:buFont typeface="Wingdings 2" pitchFamily="18" charset="2"/>
              <a:buNone/>
            </a:pPr>
            <a:r>
              <a:rPr lang="en-US" dirty="0"/>
              <a:t>Example Explanations:</a:t>
            </a:r>
          </a:p>
          <a:p>
            <a:pPr lvl="1">
              <a:buFont typeface="Wingdings 2" pitchFamily="18" charset="2"/>
              <a:buNone/>
            </a:pPr>
            <a:r>
              <a:rPr lang="en-US" dirty="0"/>
              <a:t> “The housing crisis reduced the expected bank revenue over a 2yr period”</a:t>
            </a:r>
          </a:p>
          <a:p>
            <a:pPr lvl="1">
              <a:buFont typeface="Wingdings 2" pitchFamily="18" charset="2"/>
              <a:buNone/>
            </a:pPr>
            <a:r>
              <a:rPr lang="en-US" dirty="0"/>
              <a:t>“Inclement weather negatively affected holiday shopping at Target by 5%.”</a:t>
            </a:r>
          </a:p>
          <a:p>
            <a:pPr lvl="1">
              <a:buFont typeface="Wingdings 2" pitchFamily="18" charset="2"/>
              <a:buNone/>
            </a:pPr>
            <a:endParaRPr lang="en-US" dirty="0"/>
          </a:p>
          <a:p>
            <a:pPr>
              <a:buFont typeface="Wingdings 2" pitchFamily="18" charset="2"/>
              <a:buNone/>
            </a:pPr>
            <a:endParaRPr lang="en-US" dirty="0"/>
          </a:p>
          <a:p>
            <a:pPr>
              <a:buFont typeface="Wingdings 2" pitchFamily="18" charset="2"/>
              <a:buNone/>
            </a:pPr>
            <a:r>
              <a:rPr lang="en-US" b="1" dirty="0"/>
              <a:t>Forecasting</a:t>
            </a:r>
            <a:r>
              <a:rPr lang="en-US" dirty="0"/>
              <a:t> (our focus) seeks to </a:t>
            </a:r>
            <a:r>
              <a:rPr lang="en-US" b="1" dirty="0"/>
              <a:t>predict</a:t>
            </a:r>
            <a:r>
              <a:rPr lang="en-US" dirty="0"/>
              <a:t> future values</a:t>
            </a:r>
          </a:p>
          <a:p>
            <a:pPr>
              <a:buFont typeface="Wingdings 2" pitchFamily="18" charset="2"/>
              <a:buNone/>
            </a:pPr>
            <a:endParaRPr lang="en-US" dirty="0"/>
          </a:p>
          <a:p>
            <a:pPr lvl="1">
              <a:buFont typeface="Wingdings 2" pitchFamily="18" charset="2"/>
              <a:buNone/>
            </a:pPr>
            <a:r>
              <a:rPr lang="en-US" dirty="0"/>
              <a:t>Example outcomes:</a:t>
            </a:r>
          </a:p>
          <a:p>
            <a:pPr lvl="1">
              <a:buFont typeface="Wingdings 2" pitchFamily="18" charset="2"/>
              <a:buNone/>
            </a:pPr>
            <a:r>
              <a:rPr lang="en-US" dirty="0"/>
              <a:t> “Next quarter bank revenue is forecasted to rise to $</a:t>
            </a:r>
            <a:r>
              <a:rPr lang="en-US" b="1" u="sng" dirty="0">
                <a:solidFill>
                  <a:schemeClr val="accent6"/>
                </a:solidFill>
              </a:rPr>
              <a:t>XYZ</a:t>
            </a:r>
            <a:r>
              <a:rPr lang="en-US" dirty="0"/>
              <a:t>”</a:t>
            </a:r>
          </a:p>
          <a:p>
            <a:pPr lvl="1">
              <a:buFont typeface="Wingdings 2" pitchFamily="18" charset="2"/>
              <a:buNone/>
            </a:pPr>
            <a:r>
              <a:rPr lang="en-US" dirty="0"/>
              <a:t>“Wal-Mart’s 3</a:t>
            </a:r>
            <a:r>
              <a:rPr lang="en-US" baseline="30000" dirty="0"/>
              <a:t>rd</a:t>
            </a:r>
            <a:r>
              <a:rPr lang="en-US" dirty="0"/>
              <a:t> quarter revenue will be $</a:t>
            </a:r>
            <a:r>
              <a:rPr lang="en-US" b="1" u="sng" dirty="0">
                <a:solidFill>
                  <a:schemeClr val="accent6"/>
                </a:solidFill>
              </a:rPr>
              <a:t>130B</a:t>
            </a:r>
            <a:r>
              <a:rPr lang="en-US" dirty="0"/>
              <a:t>.”</a:t>
            </a:r>
          </a:p>
        </p:txBody>
      </p:sp>
    </p:spTree>
    <p:extLst>
      <p:ext uri="{BB962C8B-B14F-4D97-AF65-F5344CB8AC3E}">
        <p14:creationId xmlns:p14="http://schemas.microsoft.com/office/powerpoint/2010/main" val="204376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C3887-5370-461B-9723-FA8FB02B541C}"/>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79452733-36AC-40C0-A10C-890FD418D562}"/>
              </a:ext>
            </a:extLst>
          </p:cNvPr>
          <p:cNvSpPr>
            <a:spLocks noGrp="1"/>
          </p:cNvSpPr>
          <p:nvPr>
            <p:ph type="title"/>
          </p:nvPr>
        </p:nvSpPr>
        <p:spPr/>
        <p:txBody>
          <a:bodyPr/>
          <a:lstStyle/>
          <a:p>
            <a:r>
              <a:rPr lang="en-US" dirty="0"/>
              <a:t>The data inside the time series data</a:t>
            </a:r>
          </a:p>
        </p:txBody>
      </p:sp>
      <p:sp>
        <p:nvSpPr>
          <p:cNvPr id="4" name="Slide Number Placeholder 3">
            <a:extLst>
              <a:ext uri="{FF2B5EF4-FFF2-40B4-BE49-F238E27FC236}">
                <a16:creationId xmlns:a16="http://schemas.microsoft.com/office/drawing/2014/main" id="{F04AF1B6-DEDE-4ECF-96D8-2BA98C5E8A09}"/>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3E3C4817-070D-4782-935E-C73E380E19C6}"/>
              </a:ext>
            </a:extLst>
          </p:cNvPr>
          <p:cNvSpPr>
            <a:spLocks noGrp="1"/>
          </p:cNvSpPr>
          <p:nvPr>
            <p:ph type="ftr" sz="quarter" idx="3"/>
          </p:nvPr>
        </p:nvSpPr>
        <p:spPr/>
        <p:txBody>
          <a:bodyPr/>
          <a:lstStyle/>
          <a:p>
            <a:r>
              <a:rPr lang="en-US" dirty="0"/>
              <a:t>Kwartler CSCI 96</a:t>
            </a:r>
          </a:p>
        </p:txBody>
      </p:sp>
      <p:sp>
        <p:nvSpPr>
          <p:cNvPr id="6" name="Content Placeholder 2">
            <a:extLst>
              <a:ext uri="{FF2B5EF4-FFF2-40B4-BE49-F238E27FC236}">
                <a16:creationId xmlns:a16="http://schemas.microsoft.com/office/drawing/2014/main" id="{4523FFBD-8391-4A87-80CE-BABAEAA54264}"/>
              </a:ext>
            </a:extLst>
          </p:cNvPr>
          <p:cNvSpPr txBox="1">
            <a:spLocks/>
          </p:cNvSpPr>
          <p:nvPr/>
        </p:nvSpPr>
        <p:spPr>
          <a:xfrm>
            <a:off x="628650" y="1526263"/>
            <a:ext cx="8129588"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b="1" dirty="0"/>
              <a:t>Level </a:t>
            </a:r>
            <a:r>
              <a:rPr lang="en-US" dirty="0"/>
              <a:t>– an average of the observations “steady state”</a:t>
            </a:r>
          </a:p>
          <a:p>
            <a:pPr>
              <a:buFont typeface="Wingdings 2" pitchFamily="18" charset="2"/>
              <a:buNone/>
            </a:pPr>
            <a:endParaRPr lang="en-US" b="1" dirty="0"/>
          </a:p>
          <a:p>
            <a:pPr>
              <a:buFont typeface="Wingdings 2" pitchFamily="18" charset="2"/>
              <a:buNone/>
            </a:pPr>
            <a:r>
              <a:rPr lang="en-US" b="1" dirty="0"/>
              <a:t>Trend </a:t>
            </a:r>
            <a:r>
              <a:rPr lang="en-US" dirty="0"/>
              <a:t>– are values increasing, decreasing or stationary</a:t>
            </a:r>
          </a:p>
          <a:p>
            <a:pPr>
              <a:buFont typeface="Wingdings 2" pitchFamily="18" charset="2"/>
              <a:buNone/>
            </a:pPr>
            <a:endParaRPr lang="en-US" b="1" dirty="0"/>
          </a:p>
          <a:p>
            <a:pPr>
              <a:buFont typeface="Wingdings 2" pitchFamily="18" charset="2"/>
              <a:buNone/>
            </a:pPr>
            <a:r>
              <a:rPr lang="en-US" b="1" dirty="0"/>
              <a:t>Seasonality </a:t>
            </a:r>
            <a:r>
              <a:rPr lang="en-US" dirty="0"/>
              <a:t>– is there a repeating pattern in the periodicity</a:t>
            </a:r>
          </a:p>
          <a:p>
            <a:pPr>
              <a:buFont typeface="Wingdings 2" pitchFamily="18" charset="2"/>
              <a:buNone/>
            </a:pPr>
            <a:endParaRPr lang="en-US" b="1" dirty="0"/>
          </a:p>
          <a:p>
            <a:pPr>
              <a:buFont typeface="Wingdings 2" pitchFamily="18" charset="2"/>
              <a:buNone/>
            </a:pPr>
            <a:r>
              <a:rPr lang="en-US" b="1" dirty="0"/>
              <a:t>Noise – </a:t>
            </a:r>
            <a:r>
              <a:rPr lang="en-US" dirty="0"/>
              <a:t>unexplained values or “residuals” from adding “trend”, “seasonality” and “level” together.  Basically its what left, and unaccounted for.</a:t>
            </a:r>
          </a:p>
        </p:txBody>
      </p:sp>
    </p:spTree>
    <p:extLst>
      <p:ext uri="{BB962C8B-B14F-4D97-AF65-F5344CB8AC3E}">
        <p14:creationId xmlns:p14="http://schemas.microsoft.com/office/powerpoint/2010/main" val="316879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6CF81-18DA-4882-8542-7FA528C6881D}"/>
              </a:ext>
            </a:extLst>
          </p:cNvPr>
          <p:cNvSpPr>
            <a:spLocks noGrp="1"/>
          </p:cNvSpPr>
          <p:nvPr>
            <p:ph type="dt" sz="half" idx="10"/>
          </p:nvPr>
        </p:nvSpPr>
        <p:spPr/>
        <p:txBody>
          <a:bodyPr/>
          <a:lstStyle/>
          <a:p>
            <a:fld id="{6700A58B-DD98-43D0-B791-721480A02982}" type="datetime1">
              <a:rPr lang="en-US" smtClean="0"/>
              <a:t>10/26/20</a:t>
            </a:fld>
            <a:endParaRPr lang="en-US"/>
          </a:p>
        </p:txBody>
      </p:sp>
      <p:sp>
        <p:nvSpPr>
          <p:cNvPr id="3" name="Title 2">
            <a:extLst>
              <a:ext uri="{FF2B5EF4-FFF2-40B4-BE49-F238E27FC236}">
                <a16:creationId xmlns:a16="http://schemas.microsoft.com/office/drawing/2014/main" id="{614E3173-1F1E-4CF3-A763-737C0F4A4EA7}"/>
              </a:ext>
            </a:extLst>
          </p:cNvPr>
          <p:cNvSpPr>
            <a:spLocks noGrp="1"/>
          </p:cNvSpPr>
          <p:nvPr>
            <p:ph type="title"/>
          </p:nvPr>
        </p:nvSpPr>
        <p:spPr/>
        <p:txBody>
          <a:bodyPr/>
          <a:lstStyle/>
          <a:p>
            <a:r>
              <a:rPr lang="en-US" dirty="0"/>
              <a:t>Amtrak Actual Riders</a:t>
            </a:r>
          </a:p>
        </p:txBody>
      </p:sp>
      <p:sp>
        <p:nvSpPr>
          <p:cNvPr id="4" name="Slide Number Placeholder 3">
            <a:extLst>
              <a:ext uri="{FF2B5EF4-FFF2-40B4-BE49-F238E27FC236}">
                <a16:creationId xmlns:a16="http://schemas.microsoft.com/office/drawing/2014/main" id="{C84D43DA-DA54-4A2F-AFA1-93EE114DE9F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EE31643D-3082-4F21-9828-946838B0DBFB}"/>
              </a:ext>
            </a:extLst>
          </p:cNvPr>
          <p:cNvSpPr>
            <a:spLocks noGrp="1"/>
          </p:cNvSpPr>
          <p:nvPr>
            <p:ph type="ftr" sz="quarter" idx="3"/>
          </p:nvPr>
        </p:nvSpPr>
        <p:spPr/>
        <p:txBody>
          <a:bodyPr/>
          <a:lstStyle/>
          <a:p>
            <a:r>
              <a:rPr lang="en-US" dirty="0"/>
              <a:t>Kwartler CSCI 96</a:t>
            </a:r>
          </a:p>
        </p:txBody>
      </p:sp>
      <p:sp>
        <p:nvSpPr>
          <p:cNvPr id="7" name="TextBox 6">
            <a:extLst>
              <a:ext uri="{FF2B5EF4-FFF2-40B4-BE49-F238E27FC236}">
                <a16:creationId xmlns:a16="http://schemas.microsoft.com/office/drawing/2014/main" id="{709878E9-7B9E-4E44-B365-5CC9BC94906B}"/>
              </a:ext>
            </a:extLst>
          </p:cNvPr>
          <p:cNvSpPr txBox="1"/>
          <p:nvPr/>
        </p:nvSpPr>
        <p:spPr>
          <a:xfrm>
            <a:off x="5472569" y="1828798"/>
            <a:ext cx="1470274" cy="1200329"/>
          </a:xfrm>
          <a:prstGeom prst="rect">
            <a:avLst/>
          </a:prstGeom>
          <a:noFill/>
        </p:spPr>
        <p:txBody>
          <a:bodyPr wrap="none" rtlCol="0">
            <a:spAutoFit/>
          </a:bodyPr>
          <a:lstStyle/>
          <a:p>
            <a:pPr marL="114300" indent="-114300">
              <a:buFont typeface="Arial" panose="020B0604020202020204" pitchFamily="34" charset="0"/>
              <a:buChar char="•"/>
            </a:pPr>
            <a:r>
              <a:rPr lang="en-US" dirty="0"/>
              <a:t>Level?</a:t>
            </a:r>
          </a:p>
          <a:p>
            <a:pPr marL="114300" indent="-114300">
              <a:buFont typeface="Arial" panose="020B0604020202020204" pitchFamily="34" charset="0"/>
              <a:buChar char="•"/>
            </a:pPr>
            <a:r>
              <a:rPr lang="en-US" dirty="0"/>
              <a:t>Trend?</a:t>
            </a:r>
          </a:p>
          <a:p>
            <a:pPr marL="114300" indent="-114300">
              <a:buFont typeface="Arial" panose="020B0604020202020204" pitchFamily="34" charset="0"/>
              <a:buChar char="•"/>
            </a:pPr>
            <a:r>
              <a:rPr lang="en-US" dirty="0"/>
              <a:t>Seasonality?</a:t>
            </a:r>
          </a:p>
          <a:p>
            <a:pPr marL="114300" indent="-114300">
              <a:buFont typeface="Arial" panose="020B0604020202020204" pitchFamily="34" charset="0"/>
              <a:buChar char="•"/>
            </a:pPr>
            <a:r>
              <a:rPr lang="en-US" dirty="0"/>
              <a:t>Noise?</a:t>
            </a:r>
          </a:p>
        </p:txBody>
      </p:sp>
      <p:pic>
        <p:nvPicPr>
          <p:cNvPr id="6" name="Picture 5">
            <a:extLst>
              <a:ext uri="{FF2B5EF4-FFF2-40B4-BE49-F238E27FC236}">
                <a16:creationId xmlns:a16="http://schemas.microsoft.com/office/drawing/2014/main" id="{4D9F30B6-F781-4F9F-A682-E0BD1E45FE16}"/>
              </a:ext>
            </a:extLst>
          </p:cNvPr>
          <p:cNvPicPr>
            <a:picLocks noChangeAspect="1"/>
          </p:cNvPicPr>
          <p:nvPr/>
        </p:nvPicPr>
        <p:blipFill>
          <a:blip r:embed="rId3"/>
          <a:stretch>
            <a:fillRect/>
          </a:stretch>
        </p:blipFill>
        <p:spPr>
          <a:xfrm>
            <a:off x="247849" y="1396638"/>
            <a:ext cx="4955629" cy="4581619"/>
          </a:xfrm>
          <a:prstGeom prst="rect">
            <a:avLst/>
          </a:prstGeom>
        </p:spPr>
      </p:pic>
      <p:pic>
        <p:nvPicPr>
          <p:cNvPr id="1433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6536" y="3090864"/>
            <a:ext cx="2848801"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429251" y="1428751"/>
            <a:ext cx="3171825" cy="414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do we observe?</a:t>
            </a:r>
          </a:p>
        </p:txBody>
      </p:sp>
    </p:spTree>
    <p:extLst>
      <p:ext uri="{BB962C8B-B14F-4D97-AF65-F5344CB8AC3E}">
        <p14:creationId xmlns:p14="http://schemas.microsoft.com/office/powerpoint/2010/main" val="1538653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22872</TotalTime>
  <Words>2456</Words>
  <Application>Microsoft Macintosh PowerPoint</Application>
  <PresentationFormat>On-screen Show (4:3)</PresentationFormat>
  <Paragraphs>561</Paragraphs>
  <Slides>51</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Calibri</vt:lpstr>
      <vt:lpstr>Calibri Light</vt:lpstr>
      <vt:lpstr>Cambria Math</vt:lpstr>
      <vt:lpstr>Consolas</vt:lpstr>
      <vt:lpstr>Wingdings 2</vt:lpstr>
      <vt:lpstr>Office Theme</vt:lpstr>
      <vt:lpstr>think-cell Slide</vt:lpstr>
      <vt:lpstr>Forecasting</vt:lpstr>
      <vt:lpstr>Agenda</vt:lpstr>
      <vt:lpstr>Main ideas</vt:lpstr>
      <vt:lpstr>Difference between ML Data Setup &amp; Time Series Data</vt:lpstr>
      <vt:lpstr>Difference between ML Data Setup &amp; Time Series Data</vt:lpstr>
      <vt:lpstr>What is forecasting?</vt:lpstr>
      <vt:lpstr>Explain Vs. Predict</vt:lpstr>
      <vt:lpstr>The data inside the time series data</vt:lpstr>
      <vt:lpstr>Amtrak Actual Riders</vt:lpstr>
      <vt:lpstr>Amtrak Actuals</vt:lpstr>
      <vt:lpstr>Amtrak Actuals</vt:lpstr>
      <vt:lpstr>Amtrak Actuals</vt:lpstr>
      <vt:lpstr>Zoom to 3 years (1997-1999)</vt:lpstr>
      <vt:lpstr>PowerPoint Presentation</vt:lpstr>
      <vt:lpstr>PowerPoint Presentation</vt:lpstr>
      <vt:lpstr>PowerPoint Presentation</vt:lpstr>
      <vt:lpstr>PowerPoint Presentation</vt:lpstr>
      <vt:lpstr>Open B_amtrak.R</vt:lpstr>
      <vt:lpstr>Machine Learning Partitioning </vt:lpstr>
      <vt:lpstr>Time Series Partitioning is not random</vt:lpstr>
      <vt:lpstr>Summary </vt:lpstr>
      <vt:lpstr>What types of business problems can be forecasted?</vt:lpstr>
      <vt:lpstr>Open C_getRevenueData.R</vt:lpstr>
      <vt:lpstr>Inspecting meta data.</vt:lpstr>
      <vt:lpstr>Agenda</vt:lpstr>
      <vt:lpstr>5 Common Methods</vt:lpstr>
      <vt:lpstr>4 Methods of Naïve Forecasting</vt:lpstr>
      <vt:lpstr>Naïve Forecast - Mean</vt:lpstr>
      <vt:lpstr>Naïve Forecast - Mean</vt:lpstr>
      <vt:lpstr>Naïve Forecast - Drift</vt:lpstr>
      <vt:lpstr>Naïve Forecast – Naïve (true)</vt:lpstr>
      <vt:lpstr>Naïve Forecast – Naïve Seasonal</vt:lpstr>
      <vt:lpstr>Shaded Forecast Area?</vt:lpstr>
      <vt:lpstr>Shaded Forecast Area?</vt:lpstr>
      <vt:lpstr>Open D_NaiveNike.R</vt:lpstr>
      <vt:lpstr>Agenda</vt:lpstr>
      <vt:lpstr>Time Series Decomposition</vt:lpstr>
      <vt:lpstr>Time Series Decomposition</vt:lpstr>
      <vt:lpstr>Time Series Decomposition</vt:lpstr>
      <vt:lpstr>Time Series Decomposition</vt:lpstr>
      <vt:lpstr>Time Series Decomposition</vt:lpstr>
      <vt:lpstr>Time Series Decomposition – Side by Side</vt:lpstr>
      <vt:lpstr>Summary – Time Series Decomposition</vt:lpstr>
      <vt:lpstr>Open E_TimeSeriesDecompositionAMZN.R</vt:lpstr>
      <vt:lpstr>Agenda</vt:lpstr>
      <vt:lpstr>But first averages…</vt:lpstr>
      <vt:lpstr>But first averages…</vt:lpstr>
      <vt:lpstr>But first averages…</vt:lpstr>
      <vt:lpstr>But first averages…</vt:lpstr>
      <vt:lpstr>Open 4_HoltWintersWMT.R</vt:lpstr>
      <vt:lpstr>Class announcement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161</cp:revision>
  <dcterms:created xsi:type="dcterms:W3CDTF">2018-05-11T14:06:45Z</dcterms:created>
  <dcterms:modified xsi:type="dcterms:W3CDTF">2020-10-26T17:10:11Z</dcterms:modified>
</cp:coreProperties>
</file>